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</p:sldMasterIdLst>
  <p:sldIdLst>
    <p:sldId id="259" r:id="rId3"/>
    <p:sldId id="260" r:id="rId4"/>
    <p:sldId id="261" r:id="rId5"/>
    <p:sldId id="270" r:id="rId6"/>
    <p:sldId id="272" r:id="rId7"/>
    <p:sldId id="273" r:id="rId8"/>
    <p:sldId id="274" r:id="rId9"/>
    <p:sldId id="275" r:id="rId10"/>
    <p:sldId id="271" r:id="rId11"/>
    <p:sldId id="264" r:id="rId12"/>
    <p:sldId id="266" r:id="rId13"/>
    <p:sldId id="267" r:id="rId14"/>
    <p:sldId id="268" r:id="rId15"/>
    <p:sldId id="269" r:id="rId16"/>
    <p:sldId id="276" r:id="rId17"/>
    <p:sldId id="277" r:id="rId18"/>
    <p:sldId id="279" r:id="rId19"/>
    <p:sldId id="278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5">
          <p15:clr>
            <a:srgbClr val="A4A3A4"/>
          </p15:clr>
        </p15:guide>
        <p15:guide id="2" pos="4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7900"/>
    <a:srgbClr val="4B2E83"/>
    <a:srgbClr val="E8D3A2"/>
    <a:srgbClr val="B7A57A"/>
    <a:srgbClr val="330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96"/>
    <p:restoredTop sz="96327"/>
  </p:normalViewPr>
  <p:slideViewPr>
    <p:cSldViewPr snapToGrid="0" snapToObjects="1" showGuides="1">
      <p:cViewPr varScale="1">
        <p:scale>
          <a:sx n="105" d="100"/>
          <a:sy n="105" d="100"/>
        </p:scale>
        <p:origin x="544" y="192"/>
      </p:cViewPr>
      <p:guideLst>
        <p:guide orient="horz" pos="965"/>
        <p:guide pos="4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4" name="Picture 3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1269313"/>
            <a:ext cx="2425295" cy="1633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2039" y="4341247"/>
            <a:ext cx="1495448" cy="130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1559791"/>
            <a:ext cx="6972300" cy="26290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90259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Sans, 24 pt.)</a:t>
            </a:r>
          </a:p>
          <a:p>
            <a:pPr lvl="1"/>
            <a:r>
              <a:rPr lang="en-US" dirty="0"/>
              <a:t>Second level (Open Sans, 20)</a:t>
            </a:r>
          </a:p>
          <a:p>
            <a:pPr lvl="2"/>
            <a:r>
              <a:rPr lang="en-US" dirty="0"/>
              <a:t>Third level (Open Sans, 18)</a:t>
            </a:r>
          </a:p>
          <a:p>
            <a:pPr lvl="3"/>
            <a:r>
              <a:rPr lang="en-US" dirty="0"/>
              <a:t>Fourth level (Open Sans, 16)</a:t>
            </a:r>
          </a:p>
          <a:p>
            <a:pPr lvl="4"/>
            <a:r>
              <a:rPr lang="en-US" dirty="0"/>
              <a:t>Fifth level (Open Sans,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4" y="1384924"/>
            <a:ext cx="789558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49" y="371510"/>
            <a:ext cx="822776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818143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Sans, 24 pt.)</a:t>
            </a:r>
          </a:p>
          <a:p>
            <a:pPr lvl="1"/>
            <a:r>
              <a:rPr lang="en-US" dirty="0"/>
              <a:t>Second level (Open Sans, 20)</a:t>
            </a:r>
          </a:p>
          <a:p>
            <a:pPr lvl="2"/>
            <a:r>
              <a:rPr lang="en-US" dirty="0"/>
              <a:t>Third level (Open Sans, 18)</a:t>
            </a:r>
          </a:p>
          <a:p>
            <a:pPr lvl="3"/>
            <a:r>
              <a:rPr lang="en-US" dirty="0"/>
              <a:t>Fourth level (Open Sans, 16)</a:t>
            </a:r>
          </a:p>
          <a:p>
            <a:pPr lvl="4"/>
            <a:r>
              <a:rPr lang="en-US" dirty="0"/>
              <a:t>Fifth level (Open Sans,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4" y="1384924"/>
            <a:ext cx="789558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71511"/>
            <a:ext cx="8064504" cy="991998"/>
          </a:xfrm>
          <a:prstGeom prst="rect">
            <a:avLst/>
          </a:prstGeom>
        </p:spPr>
        <p:txBody>
          <a:bodyPr anchor="b"/>
          <a:lstStyle>
            <a:lvl1pPr algn="l">
              <a:defRPr lang="cs-CZ" sz="3000" b="1" i="0" smtClean="0">
                <a:effectLst/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785922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E8D3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4" y="1384924"/>
            <a:ext cx="789558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65125"/>
            <a:ext cx="8116644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8654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463" y="4173694"/>
            <a:ext cx="1600200" cy="139700"/>
          </a:xfrm>
          <a:prstGeom prst="rect">
            <a:avLst/>
          </a:prstGeom>
        </p:spPr>
      </p:pic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1269313"/>
            <a:ext cx="2425295" cy="1633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71757" y="1531938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40"/>
            <a:ext cx="8197114" cy="3117862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10" name="Picture 9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700" y="1384031"/>
            <a:ext cx="78956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65125"/>
            <a:ext cx="8184663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6"/>
            <a:ext cx="8196210" cy="370137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700" y="1384031"/>
            <a:ext cx="78956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305" y="371511"/>
            <a:ext cx="8196210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3656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pic>
        <p:nvPicPr>
          <p:cNvPr id="6" name="Picture 5" descr="AngleBackground_gold_RGB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2698" r="20731" b="93348"/>
          <a:stretch/>
        </p:blipFill>
        <p:spPr>
          <a:xfrm>
            <a:off x="182446" y="-3060701"/>
            <a:ext cx="9367953" cy="479735"/>
          </a:xfrm>
          <a:prstGeom prst="rect">
            <a:avLst/>
          </a:prstGeom>
        </p:spPr>
      </p:pic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4700" y="1384031"/>
            <a:ext cx="78956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inAngle-7502.png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2" t="9712" r="21821" b="88695"/>
          <a:stretch/>
        </p:blipFill>
        <p:spPr>
          <a:xfrm>
            <a:off x="0" y="0"/>
            <a:ext cx="9144000" cy="1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9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inAngle-7502.png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2" t="9712" r="21821" b="88695"/>
          <a:stretch/>
        </p:blipFill>
        <p:spPr>
          <a:xfrm>
            <a:off x="0" y="0"/>
            <a:ext cx="9144000" cy="1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23.tiff"/><Relationship Id="rId7" Type="http://schemas.openxmlformats.org/officeDocument/2006/relationships/image" Target="../media/image28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27.tiff"/><Relationship Id="rId10" Type="http://schemas.openxmlformats.org/officeDocument/2006/relationships/image" Target="../media/image38.png"/><Relationship Id="rId4" Type="http://schemas.openxmlformats.org/officeDocument/2006/relationships/image" Target="../media/image24.tiff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13" Type="http://schemas.openxmlformats.org/officeDocument/2006/relationships/image" Target="../media/image48.png"/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tiff"/><Relationship Id="rId11" Type="http://schemas.openxmlformats.org/officeDocument/2006/relationships/image" Target="../media/image46.png"/><Relationship Id="rId5" Type="http://schemas.openxmlformats.org/officeDocument/2006/relationships/image" Target="../media/image31.tiff"/><Relationship Id="rId10" Type="http://schemas.openxmlformats.org/officeDocument/2006/relationships/image" Target="../media/image45.png"/><Relationship Id="rId4" Type="http://schemas.openxmlformats.org/officeDocument/2006/relationships/image" Target="../media/image30.tiff"/><Relationship Id="rId9" Type="http://schemas.openxmlformats.org/officeDocument/2006/relationships/image" Target="../media/image35.tiff"/><Relationship Id="rId1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13" Type="http://schemas.openxmlformats.org/officeDocument/2006/relationships/image" Target="../media/image48.png"/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tiff"/><Relationship Id="rId11" Type="http://schemas.openxmlformats.org/officeDocument/2006/relationships/image" Target="../media/image46.png"/><Relationship Id="rId5" Type="http://schemas.openxmlformats.org/officeDocument/2006/relationships/image" Target="../media/image31.tiff"/><Relationship Id="rId10" Type="http://schemas.openxmlformats.org/officeDocument/2006/relationships/image" Target="../media/image45.png"/><Relationship Id="rId4" Type="http://schemas.openxmlformats.org/officeDocument/2006/relationships/image" Target="../media/image30.tiff"/><Relationship Id="rId9" Type="http://schemas.openxmlformats.org/officeDocument/2006/relationships/image" Target="../media/image35.tiff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13" Type="http://schemas.openxmlformats.org/officeDocument/2006/relationships/image" Target="../media/image45.tiff"/><Relationship Id="rId18" Type="http://schemas.openxmlformats.org/officeDocument/2006/relationships/image" Target="../media/image66.png"/><Relationship Id="rId3" Type="http://schemas.openxmlformats.org/officeDocument/2006/relationships/image" Target="../media/image36.tiff"/><Relationship Id="rId7" Type="http://schemas.openxmlformats.org/officeDocument/2006/relationships/image" Target="../media/image40.tiff"/><Relationship Id="rId12" Type="http://schemas.openxmlformats.org/officeDocument/2006/relationships/image" Target="../media/image60.png"/><Relationship Id="rId17" Type="http://schemas.openxmlformats.org/officeDocument/2006/relationships/image" Target="../media/image49.tiff"/><Relationship Id="rId2" Type="http://schemas.openxmlformats.org/officeDocument/2006/relationships/image" Target="../media/image50.png"/><Relationship Id="rId16" Type="http://schemas.openxmlformats.org/officeDocument/2006/relationships/image" Target="../media/image48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tiff"/><Relationship Id="rId11" Type="http://schemas.openxmlformats.org/officeDocument/2006/relationships/image" Target="../media/image44.tiff"/><Relationship Id="rId5" Type="http://schemas.openxmlformats.org/officeDocument/2006/relationships/image" Target="../media/image38.tiff"/><Relationship Id="rId15" Type="http://schemas.openxmlformats.org/officeDocument/2006/relationships/image" Target="../media/image47.tiff"/><Relationship Id="rId10" Type="http://schemas.openxmlformats.org/officeDocument/2006/relationships/image" Target="../media/image43.tiff"/><Relationship Id="rId19" Type="http://schemas.openxmlformats.org/officeDocument/2006/relationships/image" Target="../media/image50.tiff"/><Relationship Id="rId4" Type="http://schemas.openxmlformats.org/officeDocument/2006/relationships/image" Target="../media/image37.tiff"/><Relationship Id="rId9" Type="http://schemas.openxmlformats.org/officeDocument/2006/relationships/image" Target="../media/image42.tiff"/><Relationship Id="rId14" Type="http://schemas.openxmlformats.org/officeDocument/2006/relationships/image" Target="../media/image4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18.tiff"/><Relationship Id="rId4" Type="http://schemas.openxmlformats.org/officeDocument/2006/relationships/image" Target="../media/image14.tiff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18.tiff"/><Relationship Id="rId10" Type="http://schemas.openxmlformats.org/officeDocument/2006/relationships/image" Target="../media/image17.png"/><Relationship Id="rId4" Type="http://schemas.openxmlformats.org/officeDocument/2006/relationships/image" Target="../media/image14.tiff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18.tiff"/><Relationship Id="rId10" Type="http://schemas.openxmlformats.org/officeDocument/2006/relationships/image" Target="../media/image17.png"/><Relationship Id="rId4" Type="http://schemas.openxmlformats.org/officeDocument/2006/relationships/image" Target="../media/image14.tiff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18.tiff"/><Relationship Id="rId10" Type="http://schemas.openxmlformats.org/officeDocument/2006/relationships/image" Target="../media/image17.png"/><Relationship Id="rId4" Type="http://schemas.openxmlformats.org/officeDocument/2006/relationships/image" Target="../media/image14.tiff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0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9.png"/><Relationship Id="rId5" Type="http://schemas.openxmlformats.org/officeDocument/2006/relationships/image" Target="../media/image18.tiff"/><Relationship Id="rId10" Type="http://schemas.openxmlformats.org/officeDocument/2006/relationships/image" Target="../media/image17.png"/><Relationship Id="rId4" Type="http://schemas.openxmlformats.org/officeDocument/2006/relationships/image" Target="../media/image14.tiff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18.tiff"/><Relationship Id="rId10" Type="http://schemas.openxmlformats.org/officeDocument/2006/relationships/image" Target="../media/image17.png"/><Relationship Id="rId4" Type="http://schemas.openxmlformats.org/officeDocument/2006/relationships/image" Target="../media/image14.tiff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for Cargill</a:t>
            </a:r>
            <a:br>
              <a:rPr lang="en-US" dirty="0"/>
            </a:br>
            <a:r>
              <a:rPr lang="en-US" sz="3600" dirty="0"/>
              <a:t>5/07/20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0F1008-CD21-D840-AA03-A4C78CD5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Plasticizer Likelihood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738677-0894-D74C-A089-5364D51EDB5E}"/>
              </a:ext>
            </a:extLst>
          </p:cNvPr>
          <p:cNvSpPr txBox="1"/>
          <p:nvPr/>
        </p:nvSpPr>
        <p:spPr>
          <a:xfrm>
            <a:off x="3248025" y="1444360"/>
            <a:ext cx="26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One-Class Classification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3AC356-A2ED-EC42-837D-6C4AC1AD0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49" y="2112192"/>
            <a:ext cx="2463800" cy="1600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7D42BA-A6A6-7948-B5EC-06AD4A166B0B}"/>
              </a:ext>
            </a:extLst>
          </p:cNvPr>
          <p:cNvSpPr txBox="1"/>
          <p:nvPr/>
        </p:nvSpPr>
        <p:spPr>
          <a:xfrm>
            <a:off x="1340081" y="1806354"/>
            <a:ext cx="641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SVM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046B09-8A9F-9548-9526-12308EFA7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425" y="2112192"/>
            <a:ext cx="2463800" cy="1600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8F2A7F-F0A0-CC44-A1BB-DB77530FD173}"/>
              </a:ext>
            </a:extLst>
          </p:cNvPr>
          <p:cNvSpPr txBox="1"/>
          <p:nvPr/>
        </p:nvSpPr>
        <p:spPr>
          <a:xfrm>
            <a:off x="3664706" y="1814777"/>
            <a:ext cx="1792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Robust Covariance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4D1913-757A-9545-B43F-2F7ACD94A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901" y="2112192"/>
            <a:ext cx="2463800" cy="1600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B4F88FC-8C69-CF48-AC4B-FB805533E515}"/>
              </a:ext>
            </a:extLst>
          </p:cNvPr>
          <p:cNvSpPr txBox="1"/>
          <p:nvPr/>
        </p:nvSpPr>
        <p:spPr>
          <a:xfrm>
            <a:off x="6320468" y="1804415"/>
            <a:ext cx="2325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Kernel Density Estimate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C3038-A263-9747-95F5-EBE2110CBFBA}"/>
              </a:ext>
            </a:extLst>
          </p:cNvPr>
          <p:cNvSpPr txBox="1"/>
          <p:nvPr/>
        </p:nvSpPr>
        <p:spPr>
          <a:xfrm>
            <a:off x="586032" y="4248150"/>
            <a:ext cx="58719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Outlier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Given a distribution of data with single label, can we predict if unseen data is an outlier?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Plasticizers -&gt; given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Random Test Molecules -&gt; outlier or member of plasticizers class?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796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0F1008-CD21-D840-AA03-A4C78CD5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Plasticizer Likelihood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738677-0894-D74C-A089-5364D51EDB5E}"/>
              </a:ext>
            </a:extLst>
          </p:cNvPr>
          <p:cNvSpPr txBox="1"/>
          <p:nvPr/>
        </p:nvSpPr>
        <p:spPr>
          <a:xfrm>
            <a:off x="3248025" y="1444360"/>
            <a:ext cx="26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One-Class Classification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3AC356-A2ED-EC42-837D-6C4AC1AD0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49" y="2112192"/>
            <a:ext cx="2463800" cy="1600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7D42BA-A6A6-7948-B5EC-06AD4A166B0B}"/>
              </a:ext>
            </a:extLst>
          </p:cNvPr>
          <p:cNvSpPr txBox="1"/>
          <p:nvPr/>
        </p:nvSpPr>
        <p:spPr>
          <a:xfrm>
            <a:off x="1340081" y="1806354"/>
            <a:ext cx="641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SVM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046B09-8A9F-9548-9526-12308EFA7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425" y="2112192"/>
            <a:ext cx="2463800" cy="1600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8F2A7F-F0A0-CC44-A1BB-DB77530FD173}"/>
              </a:ext>
            </a:extLst>
          </p:cNvPr>
          <p:cNvSpPr txBox="1"/>
          <p:nvPr/>
        </p:nvSpPr>
        <p:spPr>
          <a:xfrm>
            <a:off x="3664706" y="1814777"/>
            <a:ext cx="1792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Robust Covariance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4D1913-757A-9545-B43F-2F7ACD94A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901" y="2112192"/>
            <a:ext cx="2463800" cy="1600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B4F88FC-8C69-CF48-AC4B-FB805533E515}"/>
              </a:ext>
            </a:extLst>
          </p:cNvPr>
          <p:cNvSpPr txBox="1"/>
          <p:nvPr/>
        </p:nvSpPr>
        <p:spPr>
          <a:xfrm>
            <a:off x="6410495" y="1804415"/>
            <a:ext cx="2325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Kernel Density Estimate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7F6C74-795F-204F-A197-F557A06F46F8}"/>
              </a:ext>
            </a:extLst>
          </p:cNvPr>
          <p:cNvSpPr txBox="1"/>
          <p:nvPr/>
        </p:nvSpPr>
        <p:spPr>
          <a:xfrm>
            <a:off x="4894249" y="3928618"/>
            <a:ext cx="3195393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/>
              <a:t>Outlier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Test Accuracy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Does our model accurately predict new plasticizers?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Hit Percent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What percentage of random molecules are identified as potential plasticizers? </a:t>
            </a:r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1BF8F-71AE-FD46-B31B-DDBC68F70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0" y="3790585"/>
            <a:ext cx="45085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59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0F1008-CD21-D840-AA03-A4C78CD5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Plasticizer Likelihood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738677-0894-D74C-A089-5364D51EDB5E}"/>
              </a:ext>
            </a:extLst>
          </p:cNvPr>
          <p:cNvSpPr txBox="1"/>
          <p:nvPr/>
        </p:nvSpPr>
        <p:spPr>
          <a:xfrm>
            <a:off x="3248025" y="1444360"/>
            <a:ext cx="26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One-Class Classification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3AC356-A2ED-EC42-837D-6C4AC1AD0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385749" y="2112192"/>
            <a:ext cx="2463800" cy="1600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7D42BA-A6A6-7948-B5EC-06AD4A166B0B}"/>
              </a:ext>
            </a:extLst>
          </p:cNvPr>
          <p:cNvSpPr txBox="1"/>
          <p:nvPr/>
        </p:nvSpPr>
        <p:spPr>
          <a:xfrm>
            <a:off x="1340081" y="1806354"/>
            <a:ext cx="641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alpha val="40000"/>
                  </a:schemeClr>
                </a:solidFill>
              </a:rPr>
              <a:t>SVM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046B09-8A9F-9548-9526-12308EFA72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3146425" y="2112192"/>
            <a:ext cx="2463800" cy="1600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8F2A7F-F0A0-CC44-A1BB-DB77530FD173}"/>
              </a:ext>
            </a:extLst>
          </p:cNvPr>
          <p:cNvSpPr txBox="1"/>
          <p:nvPr/>
        </p:nvSpPr>
        <p:spPr>
          <a:xfrm>
            <a:off x="3664706" y="1814777"/>
            <a:ext cx="1792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alpha val="40000"/>
                  </a:schemeClr>
                </a:solidFill>
              </a:rPr>
              <a:t>Robust Covariance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4D1913-757A-9545-B43F-2F7ACD94A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901" y="2112192"/>
            <a:ext cx="2463800" cy="1600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B4F88FC-8C69-CF48-AC4B-FB805533E515}"/>
              </a:ext>
            </a:extLst>
          </p:cNvPr>
          <p:cNvSpPr txBox="1"/>
          <p:nvPr/>
        </p:nvSpPr>
        <p:spPr>
          <a:xfrm>
            <a:off x="6410495" y="1804415"/>
            <a:ext cx="2325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Kernel Density Estimate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7F6C74-795F-204F-A197-F557A06F46F8}"/>
              </a:ext>
            </a:extLst>
          </p:cNvPr>
          <p:cNvSpPr txBox="1"/>
          <p:nvPr/>
        </p:nvSpPr>
        <p:spPr>
          <a:xfrm>
            <a:off x="4894249" y="3928618"/>
            <a:ext cx="3195393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/>
              <a:t>Kernel Density Estimate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Performs as well as RC in two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Easy to switch between 1D/2D and regression/classification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1BF8F-71AE-FD46-B31B-DDBC68F70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50" y="3790585"/>
            <a:ext cx="4508500" cy="2984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C15298-424F-EE48-92D9-78AFE59F78B4}"/>
              </a:ext>
            </a:extLst>
          </p:cNvPr>
          <p:cNvSpPr/>
          <p:nvPr/>
        </p:nvSpPr>
        <p:spPr>
          <a:xfrm>
            <a:off x="498546" y="3867150"/>
            <a:ext cx="2073204" cy="276225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241482-8CF0-DB48-8B90-1FAC85BED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0628" y="5306387"/>
            <a:ext cx="2179734" cy="146869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A1C76F-B69A-E147-AB2E-637E39AAAF0D}"/>
              </a:ext>
            </a:extLst>
          </p:cNvPr>
          <p:cNvCxnSpPr>
            <a:cxnSpLocks/>
          </p:cNvCxnSpPr>
          <p:nvPr/>
        </p:nvCxnSpPr>
        <p:spPr>
          <a:xfrm>
            <a:off x="5495741" y="6337925"/>
            <a:ext cx="1947796" cy="0"/>
          </a:xfrm>
          <a:prstGeom prst="line">
            <a:avLst/>
          </a:prstGeom>
          <a:ln w="19050">
            <a:solidFill>
              <a:schemeClr val="accent4">
                <a:lumMod val="10000"/>
                <a:alpha val="67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361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C8E775-7395-3A4A-98A8-F02E1867955B}"/>
              </a:ext>
            </a:extLst>
          </p:cNvPr>
          <p:cNvSpPr/>
          <p:nvPr/>
        </p:nvSpPr>
        <p:spPr>
          <a:xfrm>
            <a:off x="0" y="3870036"/>
            <a:ext cx="7564582" cy="298796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0F1008-CD21-D840-AA03-A4C78CD5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Plasticizer Likelihood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738677-0894-D74C-A089-5364D51EDB5E}"/>
              </a:ext>
            </a:extLst>
          </p:cNvPr>
          <p:cNvSpPr txBox="1"/>
          <p:nvPr/>
        </p:nvSpPr>
        <p:spPr>
          <a:xfrm>
            <a:off x="3248025" y="1444360"/>
            <a:ext cx="26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One-Class Classification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3AC356-A2ED-EC42-837D-6C4AC1AD0D5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385749" y="2112192"/>
            <a:ext cx="2463800" cy="1600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7D42BA-A6A6-7948-B5EC-06AD4A166B0B}"/>
              </a:ext>
            </a:extLst>
          </p:cNvPr>
          <p:cNvSpPr txBox="1"/>
          <p:nvPr/>
        </p:nvSpPr>
        <p:spPr>
          <a:xfrm>
            <a:off x="1340081" y="1806354"/>
            <a:ext cx="641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alpha val="40000"/>
                  </a:schemeClr>
                </a:solidFill>
              </a:rPr>
              <a:t>SVM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046B09-8A9F-9548-9526-12308EFA72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3146425" y="2112192"/>
            <a:ext cx="2463800" cy="1600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8F2A7F-F0A0-CC44-A1BB-DB77530FD173}"/>
              </a:ext>
            </a:extLst>
          </p:cNvPr>
          <p:cNvSpPr txBox="1"/>
          <p:nvPr/>
        </p:nvSpPr>
        <p:spPr>
          <a:xfrm>
            <a:off x="3664706" y="1814777"/>
            <a:ext cx="1792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alpha val="40000"/>
                  </a:schemeClr>
                </a:solidFill>
              </a:rPr>
              <a:t>Robust Covariance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4D1913-757A-9545-B43F-2F7ACD94A2D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6036901" y="2112192"/>
            <a:ext cx="2463800" cy="1600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B4F88FC-8C69-CF48-AC4B-FB805533E515}"/>
              </a:ext>
            </a:extLst>
          </p:cNvPr>
          <p:cNvSpPr txBox="1"/>
          <p:nvPr/>
        </p:nvSpPr>
        <p:spPr>
          <a:xfrm>
            <a:off x="6410495" y="1804415"/>
            <a:ext cx="2325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alpha val="40000"/>
                  </a:schemeClr>
                </a:solidFill>
              </a:rPr>
              <a:t>Kernel Density Estimate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DE6D21-50CD-4344-86B2-16FA09A2F90E}"/>
              </a:ext>
            </a:extLst>
          </p:cNvPr>
          <p:cNvSpPr/>
          <p:nvPr/>
        </p:nvSpPr>
        <p:spPr>
          <a:xfrm>
            <a:off x="448708" y="4165887"/>
            <a:ext cx="2201772" cy="1393783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48EA8F-A4AB-3F45-8462-1BA4E0BD0D69}"/>
              </a:ext>
            </a:extLst>
          </p:cNvPr>
          <p:cNvSpPr txBox="1"/>
          <p:nvPr/>
        </p:nvSpPr>
        <p:spPr>
          <a:xfrm>
            <a:off x="545686" y="4175412"/>
            <a:ext cx="2104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1. Construct PCA Model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53FFE62-5C0F-D44B-8EE2-99EF68566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88" y="4446283"/>
            <a:ext cx="1651001" cy="108914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9B25CFE-C3F8-6446-B2F6-8B0EDEB297B2}"/>
              </a:ext>
            </a:extLst>
          </p:cNvPr>
          <p:cNvCxnSpPr>
            <a:cxnSpLocks/>
          </p:cNvCxnSpPr>
          <p:nvPr/>
        </p:nvCxnSpPr>
        <p:spPr>
          <a:xfrm>
            <a:off x="2747936" y="5053034"/>
            <a:ext cx="15535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02A4B9E-764B-C143-B329-23FEF0D9C167}"/>
              </a:ext>
            </a:extLst>
          </p:cNvPr>
          <p:cNvSpPr/>
          <p:nvPr/>
        </p:nvSpPr>
        <p:spPr>
          <a:xfrm>
            <a:off x="4398935" y="4136362"/>
            <a:ext cx="2447591" cy="1393782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26E9FB-9126-294D-A38F-24429258E5D3}"/>
                  </a:ext>
                </a:extLst>
              </p:cNvPr>
              <p:cNvSpPr txBox="1"/>
              <p:nvPr/>
            </p:nvSpPr>
            <p:spPr>
              <a:xfrm>
                <a:off x="2699207" y="4446283"/>
                <a:ext cx="1651001" cy="512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000" b="1" i="1" smtClean="0"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000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26E9FB-9126-294D-A38F-24429258E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207" y="4446283"/>
                <a:ext cx="1651001" cy="512448"/>
              </a:xfrm>
              <a:prstGeom prst="rect">
                <a:avLst/>
              </a:prstGeom>
              <a:blipFill>
                <a:blip r:embed="rId6"/>
                <a:stretch>
                  <a:fillRect t="-85366" b="-139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F41A17FF-2160-4A4F-A09D-FF27167671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9862" y="4450314"/>
            <a:ext cx="1291151" cy="8385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F45752A-EE45-EF43-8C77-9EB78801F7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1107" y="4533736"/>
            <a:ext cx="970289" cy="67173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6955A1-42F0-B948-B885-6B8089A54C30}"/>
              </a:ext>
            </a:extLst>
          </p:cNvPr>
          <p:cNvSpPr txBox="1"/>
          <p:nvPr/>
        </p:nvSpPr>
        <p:spPr>
          <a:xfrm>
            <a:off x="4496389" y="4153298"/>
            <a:ext cx="25473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2. Calculate Multivariate KDE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2D401CD-9EA3-9C47-911B-B0D45AC29604}"/>
                  </a:ext>
                </a:extLst>
              </p:cNvPr>
              <p:cNvSpPr txBox="1"/>
              <p:nvPr/>
            </p:nvSpPr>
            <p:spPr>
              <a:xfrm>
                <a:off x="4617676" y="5292261"/>
                <a:ext cx="2228850" cy="25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d>
                        <m:d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𝐺𝐷𝐵</m:t>
                              </m:r>
                            </m:sub>
                          </m:sSub>
                        </m:e>
                      </m:d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𝑝𝑙𝑎𝑠𝑡𝑖𝑐𝑖𝑧𝑒𝑟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𝐺𝐷𝐵</m:t>
                          </m:r>
                        </m:sub>
                      </m:sSub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2D401CD-9EA3-9C47-911B-B0D45AC29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676" y="5292261"/>
                <a:ext cx="2228850" cy="2525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7C4AB33-D7B6-F448-849B-CB8E16584F1F}"/>
              </a:ext>
            </a:extLst>
          </p:cNvPr>
          <p:cNvSpPr txBox="1"/>
          <p:nvPr/>
        </p:nvSpPr>
        <p:spPr>
          <a:xfrm>
            <a:off x="253483" y="5728578"/>
            <a:ext cx="25922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Select small subset of data to build model (important to get good separation in this step!)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6801983-8CCA-BE46-BEFC-5AFD98D5CBA3}"/>
                  </a:ext>
                </a:extLst>
              </p:cNvPr>
              <p:cNvSpPr txBox="1"/>
              <p:nvPr/>
            </p:nvSpPr>
            <p:spPr>
              <a:xfrm>
                <a:off x="4314114" y="5758127"/>
                <a:ext cx="2592222" cy="76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Very fast to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𝑝𝑙𝑎𝑠𝑡𝑖𝑐𝑖𝑧𝑒𝑟</m:t>
                        </m:r>
                      </m:sub>
                    </m:sSub>
                  </m:oMath>
                </a14:m>
                <a:r>
                  <a:rPr lang="en-US" sz="1400" dirty="0"/>
                  <a:t> given any point in component space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6801983-8CCA-BE46-BEFC-5AFD98D5C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114" y="5758127"/>
                <a:ext cx="2592222" cy="769313"/>
              </a:xfrm>
              <a:prstGeom prst="rect">
                <a:avLst/>
              </a:prstGeom>
              <a:blipFill>
                <a:blip r:embed="rId10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624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ABB60E5-204B-AF43-AAA0-53B8B374F2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Testing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dirty="0"/>
                  <a:t>  on GDB-17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ABB60E5-204B-AF43-AAA0-53B8B374F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0"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629D032-955B-6649-88F9-417A0D46F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6" y="1603663"/>
            <a:ext cx="3891396" cy="25670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BB4CD40-D14F-0E42-921D-4B3A5067712F}"/>
              </a:ext>
            </a:extLst>
          </p:cNvPr>
          <p:cNvCxnSpPr>
            <a:cxnSpLocks/>
          </p:cNvCxnSpPr>
          <p:nvPr/>
        </p:nvCxnSpPr>
        <p:spPr>
          <a:xfrm>
            <a:off x="785092" y="4170762"/>
            <a:ext cx="0" cy="4936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20F82D-8271-AB43-85D4-EA1EDD749219}"/>
              </a:ext>
            </a:extLst>
          </p:cNvPr>
          <p:cNvSpPr txBox="1"/>
          <p:nvPr/>
        </p:nvSpPr>
        <p:spPr>
          <a:xfrm>
            <a:off x="1012978" y="4257027"/>
            <a:ext cx="3198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dimension captures enough variance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048DEF-921E-9B4D-82F9-60D51D76D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7" y="4750629"/>
            <a:ext cx="3198804" cy="21929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C0F7C7-2918-E546-B379-E059C63D08A5}"/>
              </a:ext>
            </a:extLst>
          </p:cNvPr>
          <p:cNvSpPr txBox="1"/>
          <p:nvPr/>
        </p:nvSpPr>
        <p:spPr>
          <a:xfrm>
            <a:off x="5458691" y="1511256"/>
            <a:ext cx="2964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Candidate Molecules Sampled from GDB-17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303928-FBF8-934A-8C8E-3909D76E2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839" y="2596903"/>
            <a:ext cx="1158007" cy="11580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28EEFE-6AE7-B14E-8417-9126DF6D6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464" y="2596903"/>
            <a:ext cx="1158007" cy="11580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E6A97D-702D-1B4E-AC39-59835FEBC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4089" y="2596903"/>
            <a:ext cx="1157998" cy="11579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F761FC-5FB6-B644-8478-151C0901D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7671" y="4077024"/>
            <a:ext cx="1157998" cy="11579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F55674-9222-9142-B923-EE3A354986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5090" y="4085365"/>
            <a:ext cx="1157998" cy="1157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6973D2-4045-2F4F-8C50-3982D24F22F8}"/>
                  </a:ext>
                </a:extLst>
              </p:cNvPr>
              <p:cNvSpPr txBox="1"/>
              <p:nvPr/>
            </p:nvSpPr>
            <p:spPr>
              <a:xfrm>
                <a:off x="5096111" y="2291928"/>
                <a:ext cx="1315354" cy="28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100" dirty="0"/>
                  <a:t> = 0.56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6973D2-4045-2F4F-8C50-3982D24F2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11" y="2291928"/>
                <a:ext cx="1315354" cy="287836"/>
              </a:xfrm>
              <a:prstGeom prst="rect">
                <a:avLst/>
              </a:prstGeom>
              <a:blipFill>
                <a:blip r:embed="rId1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A092-5F91-9E4D-AA46-7C3A5ABD381F}"/>
                  </a:ext>
                </a:extLst>
              </p:cNvPr>
              <p:cNvSpPr txBox="1"/>
              <p:nvPr/>
            </p:nvSpPr>
            <p:spPr>
              <a:xfrm>
                <a:off x="6368735" y="2287753"/>
                <a:ext cx="1315354" cy="28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100" dirty="0"/>
                  <a:t> = 0.56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A092-5F91-9E4D-AA46-7C3A5ABD3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735" y="2287753"/>
                <a:ext cx="1315354" cy="287836"/>
              </a:xfrm>
              <a:prstGeom prst="rect">
                <a:avLst/>
              </a:prstGeom>
              <a:blipFill>
                <a:blip r:embed="rId1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F5E6DC-9D5B-2E4D-BB39-B4A5F31913DB}"/>
                  </a:ext>
                </a:extLst>
              </p:cNvPr>
              <p:cNvSpPr txBox="1"/>
              <p:nvPr/>
            </p:nvSpPr>
            <p:spPr>
              <a:xfrm>
                <a:off x="7605411" y="2266439"/>
                <a:ext cx="1315354" cy="28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100" dirty="0"/>
                  <a:t> = 0.56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F5E6DC-9D5B-2E4D-BB39-B4A5F3191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411" y="2266439"/>
                <a:ext cx="1315354" cy="287836"/>
              </a:xfrm>
              <a:prstGeom prst="rect">
                <a:avLst/>
              </a:prstGeom>
              <a:blipFill>
                <a:blip r:embed="rId1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C11B6D-09E1-DA45-8CB0-0172CB8C8318}"/>
                  </a:ext>
                </a:extLst>
              </p:cNvPr>
              <p:cNvSpPr txBox="1"/>
              <p:nvPr/>
            </p:nvSpPr>
            <p:spPr>
              <a:xfrm>
                <a:off x="5743256" y="3797529"/>
                <a:ext cx="1315354" cy="28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100" dirty="0"/>
                  <a:t> = 0.12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C11B6D-09E1-DA45-8CB0-0172CB8C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256" y="3797529"/>
                <a:ext cx="1315354" cy="287836"/>
              </a:xfrm>
              <a:prstGeom prst="rect">
                <a:avLst/>
              </a:prstGeom>
              <a:blipFill>
                <a:blip r:embed="rId1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2EB4B6-E8AD-EF43-9400-95983D0FB04E}"/>
                  </a:ext>
                </a:extLst>
              </p:cNvPr>
              <p:cNvSpPr txBox="1"/>
              <p:nvPr/>
            </p:nvSpPr>
            <p:spPr>
              <a:xfrm>
                <a:off x="7083025" y="3784515"/>
                <a:ext cx="1315354" cy="28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100" dirty="0"/>
                  <a:t> = 0.07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2EB4B6-E8AD-EF43-9400-95983D0FB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025" y="3784515"/>
                <a:ext cx="1315354" cy="287836"/>
              </a:xfrm>
              <a:prstGeom prst="rect">
                <a:avLst/>
              </a:prstGeom>
              <a:blipFill>
                <a:blip r:embed="rId1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569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ABB60E5-204B-AF43-AAA0-53B8B374F2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Testing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dirty="0"/>
                  <a:t>  on GDB-17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ABB60E5-204B-AF43-AAA0-53B8B374F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0"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629D032-955B-6649-88F9-417A0D46F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6" y="1603663"/>
            <a:ext cx="3891396" cy="25670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BB4CD40-D14F-0E42-921D-4B3A5067712F}"/>
              </a:ext>
            </a:extLst>
          </p:cNvPr>
          <p:cNvCxnSpPr>
            <a:cxnSpLocks/>
          </p:cNvCxnSpPr>
          <p:nvPr/>
        </p:nvCxnSpPr>
        <p:spPr>
          <a:xfrm>
            <a:off x="785092" y="4170762"/>
            <a:ext cx="0" cy="4936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20F82D-8271-AB43-85D4-EA1EDD749219}"/>
              </a:ext>
            </a:extLst>
          </p:cNvPr>
          <p:cNvSpPr txBox="1"/>
          <p:nvPr/>
        </p:nvSpPr>
        <p:spPr>
          <a:xfrm>
            <a:off x="1012978" y="4257027"/>
            <a:ext cx="3198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dimension captures enough variance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048DEF-921E-9B4D-82F9-60D51D76D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7" y="4750629"/>
            <a:ext cx="3198804" cy="21929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C0F7C7-2918-E546-B379-E059C63D08A5}"/>
              </a:ext>
            </a:extLst>
          </p:cNvPr>
          <p:cNvSpPr txBox="1"/>
          <p:nvPr/>
        </p:nvSpPr>
        <p:spPr>
          <a:xfrm>
            <a:off x="5458691" y="1511256"/>
            <a:ext cx="2964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Candidate Molecules Sampled from GDB-17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303928-FBF8-934A-8C8E-3909D76E2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839" y="2596903"/>
            <a:ext cx="1158007" cy="11580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28EEFE-6AE7-B14E-8417-9126DF6D6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464" y="2596903"/>
            <a:ext cx="1158007" cy="11580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E6A97D-702D-1B4E-AC39-59835FEBC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4089" y="2596903"/>
            <a:ext cx="1157998" cy="11579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F761FC-5FB6-B644-8478-151C0901DF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7671" y="4077024"/>
            <a:ext cx="1157998" cy="11579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F55674-9222-9142-B923-EE3A354986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5090" y="4085365"/>
            <a:ext cx="1157998" cy="1157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6973D2-4045-2F4F-8C50-3982D24F22F8}"/>
                  </a:ext>
                </a:extLst>
              </p:cNvPr>
              <p:cNvSpPr txBox="1"/>
              <p:nvPr/>
            </p:nvSpPr>
            <p:spPr>
              <a:xfrm>
                <a:off x="5096111" y="2291928"/>
                <a:ext cx="1315354" cy="28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100" dirty="0"/>
                  <a:t> = 0.56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96973D2-4045-2F4F-8C50-3982D24F2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11" y="2291928"/>
                <a:ext cx="1315354" cy="287836"/>
              </a:xfrm>
              <a:prstGeom prst="rect">
                <a:avLst/>
              </a:prstGeom>
              <a:blipFill>
                <a:blip r:embed="rId1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A092-5F91-9E4D-AA46-7C3A5ABD381F}"/>
                  </a:ext>
                </a:extLst>
              </p:cNvPr>
              <p:cNvSpPr txBox="1"/>
              <p:nvPr/>
            </p:nvSpPr>
            <p:spPr>
              <a:xfrm>
                <a:off x="6368735" y="2287753"/>
                <a:ext cx="1315354" cy="28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100" dirty="0"/>
                  <a:t> = 0.56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BEA092-5F91-9E4D-AA46-7C3A5ABD3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735" y="2287753"/>
                <a:ext cx="1315354" cy="287836"/>
              </a:xfrm>
              <a:prstGeom prst="rect">
                <a:avLst/>
              </a:prstGeom>
              <a:blipFill>
                <a:blip r:embed="rId11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F5E6DC-9D5B-2E4D-BB39-B4A5F31913DB}"/>
                  </a:ext>
                </a:extLst>
              </p:cNvPr>
              <p:cNvSpPr txBox="1"/>
              <p:nvPr/>
            </p:nvSpPr>
            <p:spPr>
              <a:xfrm>
                <a:off x="7605411" y="2266439"/>
                <a:ext cx="1315354" cy="28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100" dirty="0"/>
                  <a:t> = 0.56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8F5E6DC-9D5B-2E4D-BB39-B4A5F3191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411" y="2266439"/>
                <a:ext cx="1315354" cy="287836"/>
              </a:xfrm>
              <a:prstGeom prst="rect">
                <a:avLst/>
              </a:prstGeom>
              <a:blipFill>
                <a:blip r:embed="rId1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C11B6D-09E1-DA45-8CB0-0172CB8C8318}"/>
                  </a:ext>
                </a:extLst>
              </p:cNvPr>
              <p:cNvSpPr txBox="1"/>
              <p:nvPr/>
            </p:nvSpPr>
            <p:spPr>
              <a:xfrm>
                <a:off x="5743256" y="3797529"/>
                <a:ext cx="1315354" cy="28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100" dirty="0"/>
                  <a:t> = 0.12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C11B6D-09E1-DA45-8CB0-0172CB8C8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256" y="3797529"/>
                <a:ext cx="1315354" cy="287836"/>
              </a:xfrm>
              <a:prstGeom prst="rect">
                <a:avLst/>
              </a:prstGeom>
              <a:blipFill>
                <a:blip r:embed="rId1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2EB4B6-E8AD-EF43-9400-95983D0FB04E}"/>
                  </a:ext>
                </a:extLst>
              </p:cNvPr>
              <p:cNvSpPr txBox="1"/>
              <p:nvPr/>
            </p:nvSpPr>
            <p:spPr>
              <a:xfrm>
                <a:off x="7083025" y="3784515"/>
                <a:ext cx="1315354" cy="287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1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100" dirty="0"/>
                  <a:t> = 0.07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2EB4B6-E8AD-EF43-9400-95983D0FB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025" y="3784515"/>
                <a:ext cx="1315354" cy="287836"/>
              </a:xfrm>
              <a:prstGeom prst="rect">
                <a:avLst/>
              </a:prstGeom>
              <a:blipFill>
                <a:blip r:embed="rId14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26BCF567-5C4C-794F-BF33-D6F9B296D67E}"/>
              </a:ext>
            </a:extLst>
          </p:cNvPr>
          <p:cNvSpPr txBox="1"/>
          <p:nvPr/>
        </p:nvSpPr>
        <p:spPr>
          <a:xfrm>
            <a:off x="5396892" y="5523960"/>
            <a:ext cx="2287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(GDB is not known for it’s realism)</a:t>
            </a:r>
          </a:p>
        </p:txBody>
      </p:sp>
    </p:spTree>
    <p:extLst>
      <p:ext uri="{BB962C8B-B14F-4D97-AF65-F5344CB8AC3E}">
        <p14:creationId xmlns:p14="http://schemas.microsoft.com/office/powerpoint/2010/main" val="2204837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1E6B6FE-E178-2F4C-96F9-257CD9BB5CCB}"/>
              </a:ext>
            </a:extLst>
          </p:cNvPr>
          <p:cNvSpPr/>
          <p:nvPr/>
        </p:nvSpPr>
        <p:spPr>
          <a:xfrm>
            <a:off x="208315" y="3313746"/>
            <a:ext cx="1750423" cy="2334103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ABB60E5-204B-AF43-AAA0-53B8B374F2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Testing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dirty="0"/>
                  <a:t>  on PubChem</a:t>
                </a:r>
              </a:p>
            </p:txBody>
          </p:sp>
        </mc:Choice>
        <mc:Fallback xmlns="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EABB60E5-204B-AF43-AAA0-53B8B374F2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30"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A357FD7-C1C1-A747-BDFD-33FC8584CDBD}"/>
              </a:ext>
            </a:extLst>
          </p:cNvPr>
          <p:cNvSpPr txBox="1"/>
          <p:nvPr/>
        </p:nvSpPr>
        <p:spPr>
          <a:xfrm>
            <a:off x="6204645" y="1960325"/>
            <a:ext cx="29393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~66,000 organic compounds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realistic starting set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Harder to get good split through PCA -&gt; may need to explore labeled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834CAF-317E-564B-B6B6-B1DA88F77EF5}"/>
              </a:ext>
            </a:extLst>
          </p:cNvPr>
          <p:cNvSpPr txBox="1"/>
          <p:nvPr/>
        </p:nvSpPr>
        <p:spPr>
          <a:xfrm>
            <a:off x="391194" y="1576924"/>
            <a:ext cx="138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Fingerprints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D5CC0D-376B-6C4B-9072-26D3CFCA082C}"/>
              </a:ext>
            </a:extLst>
          </p:cNvPr>
          <p:cNvSpPr txBox="1"/>
          <p:nvPr/>
        </p:nvSpPr>
        <p:spPr>
          <a:xfrm>
            <a:off x="2483095" y="1576924"/>
            <a:ext cx="1309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Descriptors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BC9D21-787F-B242-BE5E-1E9D2CF401A0}"/>
              </a:ext>
            </a:extLst>
          </p:cNvPr>
          <p:cNvSpPr txBox="1"/>
          <p:nvPr/>
        </p:nvSpPr>
        <p:spPr>
          <a:xfrm>
            <a:off x="4830282" y="1550800"/>
            <a:ext cx="68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E5A25E-08FE-294C-BFBC-31296795F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4287"/>
            <a:ext cx="1967686" cy="12714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F2B3DC5-AFA7-9942-B1AD-DDF345B8B6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0" t="24743" b="28132"/>
          <a:stretch/>
        </p:blipFill>
        <p:spPr>
          <a:xfrm>
            <a:off x="365117" y="3573244"/>
            <a:ext cx="675204" cy="3980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3C5578-AD9A-A649-A57C-33F52A977F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813" b="27053"/>
          <a:stretch/>
        </p:blipFill>
        <p:spPr>
          <a:xfrm>
            <a:off x="313464" y="3971325"/>
            <a:ext cx="778510" cy="3980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3C40C22-C707-CA43-BA3D-8E8E96BAC5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270" t="22725" b="26141"/>
          <a:stretch/>
        </p:blipFill>
        <p:spPr>
          <a:xfrm>
            <a:off x="365117" y="4369406"/>
            <a:ext cx="675204" cy="3980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15A91A0-BC41-E547-A0BC-07DC63824A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485" b="23407"/>
          <a:stretch/>
        </p:blipFill>
        <p:spPr>
          <a:xfrm>
            <a:off x="313464" y="4767487"/>
            <a:ext cx="778510" cy="46015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91D9061-73E3-2446-BA7A-AB10F329981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695" b="26171"/>
          <a:stretch/>
        </p:blipFill>
        <p:spPr>
          <a:xfrm>
            <a:off x="313464" y="5227645"/>
            <a:ext cx="778510" cy="39808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35FF127-FA47-0747-B34C-C03DE299F7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622" y="5844285"/>
            <a:ext cx="1461023" cy="9440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77FB656-03AC-7D41-8504-05FF9DA6F6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8312" y="1984274"/>
            <a:ext cx="1985188" cy="128273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3F1E665-8165-0D4A-9BE4-B4E84925F6F5}"/>
              </a:ext>
            </a:extLst>
          </p:cNvPr>
          <p:cNvSpPr/>
          <p:nvPr/>
        </p:nvSpPr>
        <p:spPr>
          <a:xfrm>
            <a:off x="2212723" y="3313746"/>
            <a:ext cx="1750423" cy="2334103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F225ED4-208C-0E43-A99F-064C2677EA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7796" y="5844285"/>
            <a:ext cx="1461023" cy="94404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A3D152D-64D7-7944-AE3E-1BCF46CDA554}"/>
              </a:ext>
            </a:extLst>
          </p:cNvPr>
          <p:cNvSpPr txBox="1"/>
          <p:nvPr/>
        </p:nvSpPr>
        <p:spPr>
          <a:xfrm>
            <a:off x="1290612" y="3634342"/>
            <a:ext cx="423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0.889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B5F66C6-4019-E446-BC67-FE206A507927}"/>
                  </a:ext>
                </a:extLst>
              </p:cNvPr>
              <p:cNvSpPr txBox="1"/>
              <p:nvPr/>
            </p:nvSpPr>
            <p:spPr>
              <a:xfrm>
                <a:off x="1196063" y="3318104"/>
                <a:ext cx="603187" cy="234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800" dirty="0"/>
                  <a:t>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B5F66C6-4019-E446-BC67-FE206A507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063" y="3318104"/>
                <a:ext cx="603187" cy="23442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C2C349D9-13AC-C04B-BF4C-5A0B84EE101B}"/>
              </a:ext>
            </a:extLst>
          </p:cNvPr>
          <p:cNvSpPr txBox="1"/>
          <p:nvPr/>
        </p:nvSpPr>
        <p:spPr>
          <a:xfrm>
            <a:off x="1290612" y="4062644"/>
            <a:ext cx="423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0.888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4E043F-590E-B64C-B5C7-1FA171FC6BD3}"/>
              </a:ext>
            </a:extLst>
          </p:cNvPr>
          <p:cNvSpPr txBox="1"/>
          <p:nvPr/>
        </p:nvSpPr>
        <p:spPr>
          <a:xfrm>
            <a:off x="1290612" y="4440560"/>
            <a:ext cx="423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0.888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F37BBF-1266-904F-96AE-B2C6D0C3F22C}"/>
              </a:ext>
            </a:extLst>
          </p:cNvPr>
          <p:cNvSpPr txBox="1"/>
          <p:nvPr/>
        </p:nvSpPr>
        <p:spPr>
          <a:xfrm>
            <a:off x="1281891" y="4889845"/>
            <a:ext cx="423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0.888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7C3DC3-D624-3244-950D-063B59EA8ABA}"/>
              </a:ext>
            </a:extLst>
          </p:cNvPr>
          <p:cNvSpPr txBox="1"/>
          <p:nvPr/>
        </p:nvSpPr>
        <p:spPr>
          <a:xfrm>
            <a:off x="1281891" y="5318964"/>
            <a:ext cx="423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0.888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99C7130-E163-1E48-81A4-27D38826BC9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6645" r="22426"/>
          <a:stretch/>
        </p:blipFill>
        <p:spPr>
          <a:xfrm rot="5400000">
            <a:off x="2454281" y="3436212"/>
            <a:ext cx="372704" cy="61170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6343858-E54D-D140-892B-E9537B71DFD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565" t="21510" r="14053" b="25332"/>
          <a:stretch/>
        </p:blipFill>
        <p:spPr>
          <a:xfrm>
            <a:off x="2334780" y="3970227"/>
            <a:ext cx="539398" cy="34387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173BAE8-1D1E-FC4D-A2EB-F64A183EB8B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0882" t="13893" r="16846" b="17078"/>
          <a:stretch/>
        </p:blipFill>
        <p:spPr>
          <a:xfrm>
            <a:off x="2427502" y="4328474"/>
            <a:ext cx="426262" cy="40712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5F3A13E-285A-714E-A68C-3A84A1C7C1E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6465" t="21986" b="23755"/>
          <a:stretch/>
        </p:blipFill>
        <p:spPr>
          <a:xfrm>
            <a:off x="2332909" y="4761411"/>
            <a:ext cx="592810" cy="34387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0C5DEC6-36C6-7741-A42C-6288410F9E9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17508" b="10148"/>
          <a:stretch/>
        </p:blipFill>
        <p:spPr>
          <a:xfrm>
            <a:off x="2389451" y="5194854"/>
            <a:ext cx="502364" cy="363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70A96BC-A031-4748-8507-E9F74B66AC56}"/>
                  </a:ext>
                </a:extLst>
              </p:cNvPr>
              <p:cNvSpPr txBox="1"/>
              <p:nvPr/>
            </p:nvSpPr>
            <p:spPr>
              <a:xfrm>
                <a:off x="3192392" y="3311788"/>
                <a:ext cx="603187" cy="234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800" dirty="0"/>
                  <a:t> 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70A96BC-A031-4748-8507-E9F74B66A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392" y="3311788"/>
                <a:ext cx="603187" cy="23442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58745542-40FA-5A4F-B2B4-D848B00B0F2B}"/>
              </a:ext>
            </a:extLst>
          </p:cNvPr>
          <p:cNvSpPr txBox="1"/>
          <p:nvPr/>
        </p:nvSpPr>
        <p:spPr>
          <a:xfrm>
            <a:off x="3282108" y="3634342"/>
            <a:ext cx="423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0.216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9324391-9C1D-B84B-B28F-68973DD2AD19}"/>
              </a:ext>
            </a:extLst>
          </p:cNvPr>
          <p:cNvSpPr txBox="1"/>
          <p:nvPr/>
        </p:nvSpPr>
        <p:spPr>
          <a:xfrm>
            <a:off x="3282108" y="4033233"/>
            <a:ext cx="423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0.214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7701E66-FD51-8444-AAEB-F7481406EB8F}"/>
              </a:ext>
            </a:extLst>
          </p:cNvPr>
          <p:cNvSpPr txBox="1"/>
          <p:nvPr/>
        </p:nvSpPr>
        <p:spPr>
          <a:xfrm>
            <a:off x="3282108" y="4416870"/>
            <a:ext cx="423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0.214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BBB1D8-90FC-EB4B-9DB9-24B45ABF22EF}"/>
              </a:ext>
            </a:extLst>
          </p:cNvPr>
          <p:cNvSpPr txBox="1"/>
          <p:nvPr/>
        </p:nvSpPr>
        <p:spPr>
          <a:xfrm>
            <a:off x="3275632" y="4800986"/>
            <a:ext cx="423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0.214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C54F14B-0606-3446-AD6C-05C956A43E33}"/>
              </a:ext>
            </a:extLst>
          </p:cNvPr>
          <p:cNvSpPr txBox="1"/>
          <p:nvPr/>
        </p:nvSpPr>
        <p:spPr>
          <a:xfrm>
            <a:off x="3275632" y="5268846"/>
            <a:ext cx="4237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0.213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72CABD6-15DB-FE4E-9562-5B0060645133}"/>
              </a:ext>
            </a:extLst>
          </p:cNvPr>
          <p:cNvSpPr/>
          <p:nvPr/>
        </p:nvSpPr>
        <p:spPr>
          <a:xfrm>
            <a:off x="4312773" y="3339870"/>
            <a:ext cx="1750423" cy="2334103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8A62AC38-633C-D448-8405-E085A6CFBCF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48831" y="2018674"/>
            <a:ext cx="1857567" cy="121230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68898E5-F2ED-454B-8A31-B9A219A2C907}"/>
              </a:ext>
            </a:extLst>
          </p:cNvPr>
          <p:cNvSpPr txBox="1"/>
          <p:nvPr/>
        </p:nvSpPr>
        <p:spPr>
          <a:xfrm>
            <a:off x="4893562" y="4248677"/>
            <a:ext cx="60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2714995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B7C8EA-1224-0F40-8382-9F5127392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Plasticizer Similarity with DEHP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9AE66-8E89-3B47-9B25-5ECF9D2C7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1" y="2250039"/>
            <a:ext cx="6200729" cy="3275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86FA5F-3AA4-4649-85B1-4D7C81731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805" y="2979505"/>
            <a:ext cx="2745004" cy="170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87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ED6257-E63A-2845-95CB-DD9B274E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A4AB6-CC25-5447-B5C1-F8FEF113E0C9}"/>
              </a:ext>
            </a:extLst>
          </p:cNvPr>
          <p:cNvSpPr txBox="1"/>
          <p:nvPr/>
        </p:nvSpPr>
        <p:spPr>
          <a:xfrm>
            <a:off x="365760" y="1709928"/>
            <a:ext cx="66476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Re-evaluate tradeoff between using all plasticizer data vs. removing outliers/non-uniformity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Make final decision on feature selection and solidify plasticizer likelihood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Communicating w/ACD on command line software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Feature selection (e.g. polarizability, molar volume)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Toxicity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 VAE</a:t>
            </a:r>
          </a:p>
        </p:txBody>
      </p:sp>
    </p:spTree>
    <p:extLst>
      <p:ext uri="{BB962C8B-B14F-4D97-AF65-F5344CB8AC3E}">
        <p14:creationId xmlns:p14="http://schemas.microsoft.com/office/powerpoint/2010/main" val="3098006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BD7FBC4-E95E-004C-84BE-B7EB8BBB18F6}"/>
              </a:ext>
            </a:extLst>
          </p:cNvPr>
          <p:cNvSpPr/>
          <p:nvPr/>
        </p:nvSpPr>
        <p:spPr>
          <a:xfrm>
            <a:off x="3204781" y="3503880"/>
            <a:ext cx="2872467" cy="1723618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B17DBB7-2B77-4148-8586-27BE3ED9679A}"/>
              </a:ext>
            </a:extLst>
          </p:cNvPr>
          <p:cNvSpPr/>
          <p:nvPr/>
        </p:nvSpPr>
        <p:spPr>
          <a:xfrm>
            <a:off x="178768" y="3503880"/>
            <a:ext cx="2872467" cy="1723618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AAAC81-DD83-FF44-90A9-C2CF4346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Generation Pipeline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8578C6-525E-F049-B425-0E672B9FE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350" y="3562735"/>
            <a:ext cx="360830" cy="287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FE5E6-4F92-4F42-813A-901C0ADD1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57"/>
          <a:stretch/>
        </p:blipFill>
        <p:spPr>
          <a:xfrm>
            <a:off x="355739" y="3562679"/>
            <a:ext cx="326360" cy="2878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27D25E-4A2E-7442-8DE8-D22C6D466090}"/>
              </a:ext>
            </a:extLst>
          </p:cNvPr>
          <p:cNvSpPr txBox="1"/>
          <p:nvPr/>
        </p:nvSpPr>
        <p:spPr>
          <a:xfrm>
            <a:off x="267884" y="3524881"/>
            <a:ext cx="269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Chemical Properties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F19F7B-2388-FE4D-8D50-3A7AB2047E5E}"/>
              </a:ext>
            </a:extLst>
          </p:cNvPr>
          <p:cNvSpPr txBox="1"/>
          <p:nvPr/>
        </p:nvSpPr>
        <p:spPr>
          <a:xfrm>
            <a:off x="3884215" y="3524881"/>
            <a:ext cx="1535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Structural Fingerprints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68E7D3-907A-CB45-BFAE-0ACC8ADEF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57"/>
          <a:stretch/>
        </p:blipFill>
        <p:spPr>
          <a:xfrm>
            <a:off x="3313066" y="3561428"/>
            <a:ext cx="326360" cy="287896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CD83F6D-BCF8-8643-8753-780867D78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39703"/>
              </p:ext>
            </p:extLst>
          </p:nvPr>
        </p:nvGraphicFramePr>
        <p:xfrm>
          <a:off x="3540485" y="1760141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D058CF7-8897-0B44-8A0D-8E9A578FCE91}"/>
              </a:ext>
            </a:extLst>
          </p:cNvPr>
          <p:cNvSpPr/>
          <p:nvPr/>
        </p:nvSpPr>
        <p:spPr>
          <a:xfrm>
            <a:off x="6178563" y="3503880"/>
            <a:ext cx="2872467" cy="1723618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476AE7-DE1D-4545-A772-DC78156401CD}"/>
              </a:ext>
            </a:extLst>
          </p:cNvPr>
          <p:cNvSpPr txBox="1"/>
          <p:nvPr/>
        </p:nvSpPr>
        <p:spPr>
          <a:xfrm>
            <a:off x="7010303" y="3524881"/>
            <a:ext cx="1208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Toxicity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7642FC-89FA-CA4F-A5FF-85136B249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241" y="3562679"/>
            <a:ext cx="360830" cy="287896"/>
          </a:xfrm>
          <a:prstGeom prst="rect">
            <a:avLst/>
          </a:prstGeom>
        </p:spPr>
      </p:pic>
      <p:pic>
        <p:nvPicPr>
          <p:cNvPr id="19" name="Picture 18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EA8D0933-A3F0-AB4B-8FB3-E24378A61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910" y="3849324"/>
            <a:ext cx="1208985" cy="113416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33642E0-2B61-F748-B76E-8BB00D302F1F}"/>
              </a:ext>
            </a:extLst>
          </p:cNvPr>
          <p:cNvCxnSpPr>
            <a:cxnSpLocks/>
          </p:cNvCxnSpPr>
          <p:nvPr/>
        </p:nvCxnSpPr>
        <p:spPr>
          <a:xfrm>
            <a:off x="4661807" y="2903141"/>
            <a:ext cx="0" cy="334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06AA9442-A5FC-F14C-A58E-E2EE6F229CEA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1615003" y="3237400"/>
            <a:ext cx="3046805" cy="2664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E03A9868-2527-6A46-A222-26307F8307D4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661807" y="3237401"/>
            <a:ext cx="2952989" cy="28748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F7E3B51-571D-2048-9334-5CCD65FBDFE5}"/>
              </a:ext>
            </a:extLst>
          </p:cNvPr>
          <p:cNvCxnSpPr>
            <a:cxnSpLocks/>
          </p:cNvCxnSpPr>
          <p:nvPr/>
        </p:nvCxnSpPr>
        <p:spPr>
          <a:xfrm>
            <a:off x="4661807" y="3237400"/>
            <a:ext cx="0" cy="266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D41FDB7-E29C-3243-90E7-F14C44FF0FA7}"/>
              </a:ext>
            </a:extLst>
          </p:cNvPr>
          <p:cNvSpPr txBox="1"/>
          <p:nvPr/>
        </p:nvSpPr>
        <p:spPr>
          <a:xfrm>
            <a:off x="6414032" y="4980173"/>
            <a:ext cx="1822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*</a:t>
            </a:r>
            <a:r>
              <a:rPr lang="en-US" sz="1000" dirty="0" err="1"/>
              <a:t>nn</a:t>
            </a:r>
            <a:r>
              <a:rPr lang="en-US" sz="1000" dirty="0"/>
              <a:t> trained on tox21 dataset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F1A088-F474-8F48-85F2-774E09A63E0E}"/>
              </a:ext>
            </a:extLst>
          </p:cNvPr>
          <p:cNvSpPr txBox="1"/>
          <p:nvPr/>
        </p:nvSpPr>
        <p:spPr>
          <a:xfrm rot="16200000">
            <a:off x="6689799" y="4589960"/>
            <a:ext cx="2893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D9F8F3-1A57-F94F-ACFA-8DE9247179C7}"/>
              </a:ext>
            </a:extLst>
          </p:cNvPr>
          <p:cNvSpPr txBox="1"/>
          <p:nvPr/>
        </p:nvSpPr>
        <p:spPr>
          <a:xfrm rot="16200000">
            <a:off x="6610793" y="4235416"/>
            <a:ext cx="447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=O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D052E2-9095-8747-AF97-A8E4D287DC40}"/>
              </a:ext>
            </a:extLst>
          </p:cNvPr>
          <p:cNvSpPr txBox="1"/>
          <p:nvPr/>
        </p:nvSpPr>
        <p:spPr>
          <a:xfrm rot="16200000">
            <a:off x="6610793" y="3929482"/>
            <a:ext cx="447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N1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DA1134-C459-B344-AFF4-CEEF370F7D50}"/>
              </a:ext>
            </a:extLst>
          </p:cNvPr>
          <p:cNvSpPr txBox="1"/>
          <p:nvPr/>
        </p:nvSpPr>
        <p:spPr>
          <a:xfrm rot="16200000">
            <a:off x="6581968" y="3699432"/>
            <a:ext cx="447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…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6C4531A-6784-E64F-AA55-4E7C04ED604E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929895" y="4416405"/>
            <a:ext cx="289393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74EFC55-D2CE-8A42-B7A4-C74E7134DB07}"/>
                  </a:ext>
                </a:extLst>
              </p:cNvPr>
              <p:cNvSpPr txBox="1"/>
              <p:nvPr/>
            </p:nvSpPr>
            <p:spPr>
              <a:xfrm>
                <a:off x="8256609" y="4223445"/>
                <a:ext cx="628650" cy="381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74EFC55-D2CE-8A42-B7A4-C74E7134D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609" y="4223445"/>
                <a:ext cx="628650" cy="381066"/>
              </a:xfrm>
              <a:prstGeom prst="rect">
                <a:avLst/>
              </a:prstGeom>
              <a:blipFill>
                <a:blip r:embed="rId5"/>
                <a:stretch>
                  <a:fillRect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>
            <a:extLst>
              <a:ext uri="{FF2B5EF4-FFF2-40B4-BE49-F238E27FC236}">
                <a16:creationId xmlns:a16="http://schemas.microsoft.com/office/drawing/2014/main" id="{DCC5C9CC-C742-F149-A4B4-01208BD42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714" y="3938388"/>
            <a:ext cx="2141619" cy="1187432"/>
          </a:xfrm>
          <a:prstGeom prst="rect">
            <a:avLst/>
          </a:prstGeom>
        </p:spPr>
      </p:pic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1A2A357A-6265-924E-815B-217E4CD75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624397"/>
              </p:ext>
            </p:extLst>
          </p:nvPr>
        </p:nvGraphicFramePr>
        <p:xfrm>
          <a:off x="4248149" y="4127129"/>
          <a:ext cx="1679992" cy="88552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9999">
                  <a:extLst>
                    <a:ext uri="{9D8B030D-6E8A-4147-A177-3AD203B41FA5}">
                      <a16:colId xmlns:a16="http://schemas.microsoft.com/office/drawing/2014/main" val="1131894324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239732569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58932601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839624310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2613391985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189586864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120526481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1698513263"/>
                    </a:ext>
                  </a:extLst>
                </a:gridCol>
              </a:tblGrid>
              <a:tr h="221381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228920"/>
                  </a:ext>
                </a:extLst>
              </a:tr>
              <a:tr h="221381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582823"/>
                  </a:ext>
                </a:extLst>
              </a:tr>
              <a:tr h="221381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851854"/>
                  </a:ext>
                </a:extLst>
              </a:tr>
              <a:tr h="221381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637061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7BD3125D-F0D5-0E4F-8091-300157797C5D}"/>
              </a:ext>
            </a:extLst>
          </p:cNvPr>
          <p:cNvSpPr txBox="1"/>
          <p:nvPr/>
        </p:nvSpPr>
        <p:spPr>
          <a:xfrm>
            <a:off x="3313066" y="4127129"/>
            <a:ext cx="93508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600" dirty="0"/>
              <a:t>CCCCCOC(=O)CCC(=O)O</a:t>
            </a:r>
          </a:p>
          <a:p>
            <a:pPr lvl="0" algn="ctr">
              <a:defRPr/>
            </a:pPr>
            <a:endParaRPr lang="en-US" sz="600" dirty="0"/>
          </a:p>
          <a:p>
            <a:pPr algn="ctr">
              <a:defRPr/>
            </a:pPr>
            <a:r>
              <a:rPr lang="en-US" sz="600" dirty="0"/>
              <a:t>BrC1=C(NC(=O)C=C1)OCCOCCOC=N</a:t>
            </a:r>
          </a:p>
          <a:p>
            <a:pPr algn="ctr">
              <a:defRPr/>
            </a:pPr>
            <a:endParaRPr lang="en-US" sz="600" dirty="0"/>
          </a:p>
          <a:p>
            <a:pPr algn="ctr">
              <a:defRPr/>
            </a:pPr>
            <a:r>
              <a:rPr lang="en-US" sz="600" dirty="0"/>
              <a:t>C1=C(C2CO2)S(=O)(=O)C2=C(OCCO2)S1</a:t>
            </a:r>
          </a:p>
          <a:p>
            <a:pPr algn="ctr">
              <a:defRPr/>
            </a:pPr>
            <a:endParaRPr lang="en-US" sz="600" dirty="0"/>
          </a:p>
          <a:p>
            <a:pPr algn="ctr">
              <a:defRPr/>
            </a:pPr>
            <a:r>
              <a:rPr lang="en-US" sz="600" dirty="0"/>
              <a:t>C(=O)N1CCOC=O…</a:t>
            </a:r>
          </a:p>
          <a:p>
            <a:pPr algn="ctr">
              <a:defRPr/>
            </a:pPr>
            <a:endParaRPr lang="en-US" sz="600" dirty="0"/>
          </a:p>
          <a:p>
            <a:pPr algn="ctr">
              <a:defRPr/>
            </a:pPr>
            <a:endParaRPr lang="en-US" sz="600" dirty="0"/>
          </a:p>
          <a:p>
            <a:pPr algn="ctr">
              <a:defRPr/>
            </a:pPr>
            <a:endParaRPr lang="en-US" sz="600" dirty="0"/>
          </a:p>
          <a:p>
            <a:pPr lvl="0" algn="ctr">
              <a:defRPr/>
            </a:pPr>
            <a:endParaRPr lang="en-US" sz="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930F45-F927-5041-971D-D598E98DBCAD}"/>
              </a:ext>
            </a:extLst>
          </p:cNvPr>
          <p:cNvSpPr txBox="1"/>
          <p:nvPr/>
        </p:nvSpPr>
        <p:spPr>
          <a:xfrm>
            <a:off x="2797518" y="1658262"/>
            <a:ext cx="1121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  <a:p>
            <a:r>
              <a:rPr lang="en-US" b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867845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BD7FBC4-E95E-004C-84BE-B7EB8BBB18F6}"/>
              </a:ext>
            </a:extLst>
          </p:cNvPr>
          <p:cNvSpPr/>
          <p:nvPr/>
        </p:nvSpPr>
        <p:spPr>
          <a:xfrm>
            <a:off x="3204781" y="3503880"/>
            <a:ext cx="2872467" cy="1723618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B17DBB7-2B77-4148-8586-27BE3ED9679A}"/>
              </a:ext>
            </a:extLst>
          </p:cNvPr>
          <p:cNvSpPr/>
          <p:nvPr/>
        </p:nvSpPr>
        <p:spPr>
          <a:xfrm>
            <a:off x="178768" y="3503880"/>
            <a:ext cx="2872467" cy="1723618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AAAC81-DD83-FF44-90A9-C2CF4346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Generation Pipeline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8578C6-525E-F049-B425-0E672B9FE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350" y="3562735"/>
            <a:ext cx="360830" cy="287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FE5E6-4F92-4F42-813A-901C0ADD1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57"/>
          <a:stretch/>
        </p:blipFill>
        <p:spPr>
          <a:xfrm>
            <a:off x="355739" y="3562679"/>
            <a:ext cx="326360" cy="2878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27D25E-4A2E-7442-8DE8-D22C6D466090}"/>
              </a:ext>
            </a:extLst>
          </p:cNvPr>
          <p:cNvSpPr txBox="1"/>
          <p:nvPr/>
        </p:nvSpPr>
        <p:spPr>
          <a:xfrm>
            <a:off x="267884" y="3524881"/>
            <a:ext cx="269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Chemical Properties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F19F7B-2388-FE4D-8D50-3A7AB2047E5E}"/>
              </a:ext>
            </a:extLst>
          </p:cNvPr>
          <p:cNvSpPr txBox="1"/>
          <p:nvPr/>
        </p:nvSpPr>
        <p:spPr>
          <a:xfrm>
            <a:off x="3884215" y="3524881"/>
            <a:ext cx="1535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Structural Fingerprints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68E7D3-907A-CB45-BFAE-0ACC8ADEF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57"/>
          <a:stretch/>
        </p:blipFill>
        <p:spPr>
          <a:xfrm>
            <a:off x="3313066" y="3561428"/>
            <a:ext cx="326360" cy="287896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CD83F6D-BCF8-8643-8753-780867D78B45}"/>
              </a:ext>
            </a:extLst>
          </p:cNvPr>
          <p:cNvGraphicFramePr>
            <a:graphicFrameLocks noGrp="1"/>
          </p:cNvGraphicFramePr>
          <p:nvPr/>
        </p:nvGraphicFramePr>
        <p:xfrm>
          <a:off x="3540485" y="1760141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D058CF7-8897-0B44-8A0D-8E9A578FCE91}"/>
              </a:ext>
            </a:extLst>
          </p:cNvPr>
          <p:cNvSpPr/>
          <p:nvPr/>
        </p:nvSpPr>
        <p:spPr>
          <a:xfrm>
            <a:off x="6178563" y="3503880"/>
            <a:ext cx="2872467" cy="1723618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476AE7-DE1D-4545-A772-DC78156401CD}"/>
              </a:ext>
            </a:extLst>
          </p:cNvPr>
          <p:cNvSpPr txBox="1"/>
          <p:nvPr/>
        </p:nvSpPr>
        <p:spPr>
          <a:xfrm>
            <a:off x="7010303" y="3524881"/>
            <a:ext cx="1208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Toxicity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7642FC-89FA-CA4F-A5FF-85136B249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241" y="3562679"/>
            <a:ext cx="360830" cy="287896"/>
          </a:xfrm>
          <a:prstGeom prst="rect">
            <a:avLst/>
          </a:prstGeom>
        </p:spPr>
      </p:pic>
      <p:pic>
        <p:nvPicPr>
          <p:cNvPr id="19" name="Picture 18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EA8D0933-A3F0-AB4B-8FB3-E24378A61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910" y="3849324"/>
            <a:ext cx="1208985" cy="113416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33642E0-2B61-F748-B76E-8BB00D302F1F}"/>
              </a:ext>
            </a:extLst>
          </p:cNvPr>
          <p:cNvCxnSpPr>
            <a:cxnSpLocks/>
          </p:cNvCxnSpPr>
          <p:nvPr/>
        </p:nvCxnSpPr>
        <p:spPr>
          <a:xfrm>
            <a:off x="4661807" y="2903141"/>
            <a:ext cx="0" cy="334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06AA9442-A5FC-F14C-A58E-E2EE6F229CEA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1615003" y="3237400"/>
            <a:ext cx="3046805" cy="2664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E03A9868-2527-6A46-A222-26307F8307D4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661807" y="3237401"/>
            <a:ext cx="2952989" cy="28748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F7E3B51-571D-2048-9334-5CCD65FBDFE5}"/>
              </a:ext>
            </a:extLst>
          </p:cNvPr>
          <p:cNvCxnSpPr>
            <a:cxnSpLocks/>
          </p:cNvCxnSpPr>
          <p:nvPr/>
        </p:nvCxnSpPr>
        <p:spPr>
          <a:xfrm>
            <a:off x="4661807" y="3237400"/>
            <a:ext cx="0" cy="266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D41FDB7-E29C-3243-90E7-F14C44FF0FA7}"/>
              </a:ext>
            </a:extLst>
          </p:cNvPr>
          <p:cNvSpPr txBox="1"/>
          <p:nvPr/>
        </p:nvSpPr>
        <p:spPr>
          <a:xfrm>
            <a:off x="6414032" y="4980173"/>
            <a:ext cx="1822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*</a:t>
            </a:r>
            <a:r>
              <a:rPr lang="en-US" sz="1000" dirty="0" err="1"/>
              <a:t>nn</a:t>
            </a:r>
            <a:r>
              <a:rPr lang="en-US" sz="1000" dirty="0"/>
              <a:t> trained on tox21 dataset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F1A088-F474-8F48-85F2-774E09A63E0E}"/>
              </a:ext>
            </a:extLst>
          </p:cNvPr>
          <p:cNvSpPr txBox="1"/>
          <p:nvPr/>
        </p:nvSpPr>
        <p:spPr>
          <a:xfrm rot="16200000">
            <a:off x="6689799" y="4589960"/>
            <a:ext cx="2893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D9F8F3-1A57-F94F-ACFA-8DE9247179C7}"/>
              </a:ext>
            </a:extLst>
          </p:cNvPr>
          <p:cNvSpPr txBox="1"/>
          <p:nvPr/>
        </p:nvSpPr>
        <p:spPr>
          <a:xfrm rot="16200000">
            <a:off x="6610793" y="4235416"/>
            <a:ext cx="447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=O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D052E2-9095-8747-AF97-A8E4D287DC40}"/>
              </a:ext>
            </a:extLst>
          </p:cNvPr>
          <p:cNvSpPr txBox="1"/>
          <p:nvPr/>
        </p:nvSpPr>
        <p:spPr>
          <a:xfrm rot="16200000">
            <a:off x="6610793" y="3929482"/>
            <a:ext cx="447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N1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DA1134-C459-B344-AFF4-CEEF370F7D50}"/>
              </a:ext>
            </a:extLst>
          </p:cNvPr>
          <p:cNvSpPr txBox="1"/>
          <p:nvPr/>
        </p:nvSpPr>
        <p:spPr>
          <a:xfrm rot="16200000">
            <a:off x="6581968" y="3699432"/>
            <a:ext cx="447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…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6C4531A-6784-E64F-AA55-4E7C04ED604E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929895" y="4416405"/>
            <a:ext cx="289393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74EFC55-D2CE-8A42-B7A4-C74E7134DB07}"/>
                  </a:ext>
                </a:extLst>
              </p:cNvPr>
              <p:cNvSpPr txBox="1"/>
              <p:nvPr/>
            </p:nvSpPr>
            <p:spPr>
              <a:xfrm>
                <a:off x="8256609" y="4223445"/>
                <a:ext cx="628650" cy="381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74EFC55-D2CE-8A42-B7A4-C74E7134D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609" y="4223445"/>
                <a:ext cx="628650" cy="381066"/>
              </a:xfrm>
              <a:prstGeom prst="rect">
                <a:avLst/>
              </a:prstGeom>
              <a:blipFill>
                <a:blip r:embed="rId5"/>
                <a:stretch>
                  <a:fillRect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>
            <a:extLst>
              <a:ext uri="{FF2B5EF4-FFF2-40B4-BE49-F238E27FC236}">
                <a16:creationId xmlns:a16="http://schemas.microsoft.com/office/drawing/2014/main" id="{DCC5C9CC-C742-F149-A4B4-01208BD42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714" y="3938388"/>
            <a:ext cx="2141619" cy="1187432"/>
          </a:xfrm>
          <a:prstGeom prst="rect">
            <a:avLst/>
          </a:prstGeom>
        </p:spPr>
      </p:pic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1A2A357A-6265-924E-815B-217E4CD75B1C}"/>
              </a:ext>
            </a:extLst>
          </p:cNvPr>
          <p:cNvGraphicFramePr>
            <a:graphicFrameLocks noGrp="1"/>
          </p:cNvGraphicFramePr>
          <p:nvPr/>
        </p:nvGraphicFramePr>
        <p:xfrm>
          <a:off x="4248149" y="4127129"/>
          <a:ext cx="1679992" cy="88552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9999">
                  <a:extLst>
                    <a:ext uri="{9D8B030D-6E8A-4147-A177-3AD203B41FA5}">
                      <a16:colId xmlns:a16="http://schemas.microsoft.com/office/drawing/2014/main" val="1131894324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239732569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58932601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839624310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2613391985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189586864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120526481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1698513263"/>
                    </a:ext>
                  </a:extLst>
                </a:gridCol>
              </a:tblGrid>
              <a:tr h="221381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228920"/>
                  </a:ext>
                </a:extLst>
              </a:tr>
              <a:tr h="221381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582823"/>
                  </a:ext>
                </a:extLst>
              </a:tr>
              <a:tr h="221381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851854"/>
                  </a:ext>
                </a:extLst>
              </a:tr>
              <a:tr h="221381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637061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7BD3125D-F0D5-0E4F-8091-300157797C5D}"/>
              </a:ext>
            </a:extLst>
          </p:cNvPr>
          <p:cNvSpPr txBox="1"/>
          <p:nvPr/>
        </p:nvSpPr>
        <p:spPr>
          <a:xfrm>
            <a:off x="3313066" y="4127129"/>
            <a:ext cx="93508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600" dirty="0"/>
              <a:t>CCCCCOC(=O)CCC(=O)O</a:t>
            </a:r>
          </a:p>
          <a:p>
            <a:pPr lvl="0" algn="ctr">
              <a:defRPr/>
            </a:pPr>
            <a:endParaRPr lang="en-US" sz="600" dirty="0"/>
          </a:p>
          <a:p>
            <a:pPr algn="ctr">
              <a:defRPr/>
            </a:pPr>
            <a:r>
              <a:rPr lang="en-US" sz="600" dirty="0"/>
              <a:t>BrC1=C(NC(=O)C=C1)OCCOCCOC=N</a:t>
            </a:r>
          </a:p>
          <a:p>
            <a:pPr algn="ctr">
              <a:defRPr/>
            </a:pPr>
            <a:endParaRPr lang="en-US" sz="600" dirty="0"/>
          </a:p>
          <a:p>
            <a:pPr algn="ctr">
              <a:defRPr/>
            </a:pPr>
            <a:r>
              <a:rPr lang="en-US" sz="600" dirty="0"/>
              <a:t>C1=C(C2CO2)S(=O)(=O)C2=C(OCCO2)S1</a:t>
            </a:r>
          </a:p>
          <a:p>
            <a:pPr algn="ctr">
              <a:defRPr/>
            </a:pPr>
            <a:endParaRPr lang="en-US" sz="600" dirty="0"/>
          </a:p>
          <a:p>
            <a:pPr algn="ctr">
              <a:defRPr/>
            </a:pPr>
            <a:r>
              <a:rPr lang="en-US" sz="600" dirty="0"/>
              <a:t>C(=O)N1CCOC=O…</a:t>
            </a:r>
          </a:p>
          <a:p>
            <a:pPr algn="ctr">
              <a:defRPr/>
            </a:pPr>
            <a:endParaRPr lang="en-US" sz="600" dirty="0"/>
          </a:p>
          <a:p>
            <a:pPr algn="ctr">
              <a:defRPr/>
            </a:pPr>
            <a:endParaRPr lang="en-US" sz="600" dirty="0"/>
          </a:p>
          <a:p>
            <a:pPr algn="ctr">
              <a:defRPr/>
            </a:pPr>
            <a:endParaRPr lang="en-US" sz="600" dirty="0"/>
          </a:p>
          <a:p>
            <a:pPr lvl="0" algn="ctr">
              <a:defRPr/>
            </a:pPr>
            <a:endParaRPr lang="en-US" sz="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EE5049-84DC-8C4E-ADB4-7345FCDD4301}"/>
              </a:ext>
            </a:extLst>
          </p:cNvPr>
          <p:cNvSpPr txBox="1"/>
          <p:nvPr/>
        </p:nvSpPr>
        <p:spPr>
          <a:xfrm rot="16200000">
            <a:off x="2722575" y="4779230"/>
            <a:ext cx="6795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{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8C99C4A-5ADE-0A44-BA1D-4AAE85C5998D}"/>
              </a:ext>
            </a:extLst>
          </p:cNvPr>
          <p:cNvSpPr/>
          <p:nvPr/>
        </p:nvSpPr>
        <p:spPr>
          <a:xfrm>
            <a:off x="6172200" y="3503880"/>
            <a:ext cx="2886075" cy="1722514"/>
          </a:xfrm>
          <a:prstGeom prst="roundRect">
            <a:avLst/>
          </a:prstGeom>
          <a:solidFill>
            <a:schemeClr val="bg2">
              <a:alpha val="6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2BCE40CC-330F-2A4D-AA30-9EC23B673862}"/>
              </a:ext>
            </a:extLst>
          </p:cNvPr>
          <p:cNvSpPr/>
          <p:nvPr/>
        </p:nvSpPr>
        <p:spPr>
          <a:xfrm>
            <a:off x="1094038" y="5701444"/>
            <a:ext cx="1080026" cy="951594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n 31">
            <a:extLst>
              <a:ext uri="{FF2B5EF4-FFF2-40B4-BE49-F238E27FC236}">
                <a16:creationId xmlns:a16="http://schemas.microsoft.com/office/drawing/2014/main" id="{9DBBA98D-2452-A84A-8297-ACEFC015C5E8}"/>
              </a:ext>
            </a:extLst>
          </p:cNvPr>
          <p:cNvSpPr/>
          <p:nvPr/>
        </p:nvSpPr>
        <p:spPr>
          <a:xfrm>
            <a:off x="2554895" y="5701444"/>
            <a:ext cx="1080026" cy="951594"/>
          </a:xfrm>
          <a:prstGeom prst="can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an 33">
            <a:extLst>
              <a:ext uri="{FF2B5EF4-FFF2-40B4-BE49-F238E27FC236}">
                <a16:creationId xmlns:a16="http://schemas.microsoft.com/office/drawing/2014/main" id="{CC75726E-0B36-FB4A-999A-60594F38E860}"/>
              </a:ext>
            </a:extLst>
          </p:cNvPr>
          <p:cNvSpPr/>
          <p:nvPr/>
        </p:nvSpPr>
        <p:spPr>
          <a:xfrm>
            <a:off x="3998594" y="5701444"/>
            <a:ext cx="1080026" cy="951594"/>
          </a:xfrm>
          <a:prstGeom prst="can">
            <a:avLst/>
          </a:prstGeom>
          <a:solidFill>
            <a:srgbClr val="FFC000"/>
          </a:solidFill>
          <a:ln>
            <a:solidFill>
              <a:srgbClr val="4B2E8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AB3C3-BA3C-FD46-96E4-A27F634C8DFD}"/>
              </a:ext>
            </a:extLst>
          </p:cNvPr>
          <p:cNvSpPr txBox="1"/>
          <p:nvPr/>
        </p:nvSpPr>
        <p:spPr>
          <a:xfrm>
            <a:off x="1172559" y="6030675"/>
            <a:ext cx="99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GDB-17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D0A248-E4F6-E147-9C72-97920EB7BBEB}"/>
              </a:ext>
            </a:extLst>
          </p:cNvPr>
          <p:cNvSpPr txBox="1"/>
          <p:nvPr/>
        </p:nvSpPr>
        <p:spPr>
          <a:xfrm>
            <a:off x="2530989" y="6040200"/>
            <a:ext cx="125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Plasticizers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509C93-2146-954C-A1E2-1B777D919498}"/>
              </a:ext>
            </a:extLst>
          </p:cNvPr>
          <p:cNvSpPr txBox="1"/>
          <p:nvPr/>
        </p:nvSpPr>
        <p:spPr>
          <a:xfrm>
            <a:off x="3919144" y="5920750"/>
            <a:ext cx="1257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PubChem</a:t>
            </a:r>
          </a:p>
          <a:p>
            <a:pPr algn="ctr"/>
            <a:r>
              <a:rPr lang="en-US" dirty="0"/>
              <a:t>Organics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F9C8BA-5BC9-C44A-AD2F-FACD9BB805EA}"/>
              </a:ext>
            </a:extLst>
          </p:cNvPr>
          <p:cNvSpPr txBox="1"/>
          <p:nvPr/>
        </p:nvSpPr>
        <p:spPr>
          <a:xfrm>
            <a:off x="5332329" y="5565423"/>
            <a:ext cx="2163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Pipeline can be used to generate features for any given set of molecules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76857-9197-4D40-82F5-6C351B6696B7}"/>
              </a:ext>
            </a:extLst>
          </p:cNvPr>
          <p:cNvSpPr txBox="1"/>
          <p:nvPr/>
        </p:nvSpPr>
        <p:spPr>
          <a:xfrm>
            <a:off x="2797518" y="1658262"/>
            <a:ext cx="1121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  <a:p>
            <a:r>
              <a:rPr lang="en-US" b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117132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3662EE-743A-E648-BC12-466A45CE62B0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015453E-6CA0-5649-82F1-6C5945406449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8B4FC7-3E50-4D40-BB75-97A2646A4710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4510D2-B63B-3045-B9E1-94F3970F8918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DB047D-213E-4647-BD4A-FDEB80B934F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0888E46-1B60-5442-814C-31C67528878D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CB013BB-BA25-E947-9336-A58159D79A2D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3512A7F-ED5A-1645-A3C3-BDCEF9FE2687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09A962-D9C7-594F-BC35-575C4A350DA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154D4B-2415-A748-A0C1-04FB127473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DE02DB6-E3BD-2F45-8B9C-FF41BFFBDF8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151A53-3AA5-0841-922C-5677301D036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21A55D-A40A-534F-A675-B3EA4A8DF3B8}"/>
                </a:ext>
              </a:extLst>
            </p:cNvPr>
            <p:cNvCxnSpPr>
              <a:cxnSpLocks/>
              <a:stCxn id="84" idx="6"/>
              <a:endCxn id="8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EEE6A7-38D6-D944-9662-4164DBBBC360}"/>
                </a:ext>
              </a:extLst>
            </p:cNvPr>
            <p:cNvCxnSpPr>
              <a:cxnSpLocks/>
              <a:stCxn id="84" idx="6"/>
              <a:endCxn id="9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906B39-04F4-D14F-BD37-CBEB4B879FF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BF68F9-8CF8-B14C-A1EE-DA3796D6A2D2}"/>
                </a:ext>
              </a:extLst>
            </p:cNvPr>
            <p:cNvCxnSpPr>
              <a:cxnSpLocks/>
              <a:stCxn id="85" idx="6"/>
              <a:endCxn id="8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93AC465-9D14-E94C-A24C-848063430736}"/>
                </a:ext>
              </a:extLst>
            </p:cNvPr>
            <p:cNvCxnSpPr>
              <a:cxnSpLocks/>
              <a:stCxn id="85" idx="6"/>
              <a:endCxn id="9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F0EDB0-7F88-7C4E-8B4E-6BFFA47735AA}"/>
                </a:ext>
              </a:extLst>
            </p:cNvPr>
            <p:cNvCxnSpPr>
              <a:cxnSpLocks/>
              <a:stCxn id="86" idx="6"/>
              <a:endCxn id="8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11AC909-8BBF-C84E-A828-13320CF9B742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041AF6-1CC3-FE4C-9427-0E6BE212A3DF}"/>
                </a:ext>
              </a:extLst>
            </p:cNvPr>
            <p:cNvCxnSpPr>
              <a:cxnSpLocks/>
              <a:stCxn id="86" idx="6"/>
              <a:endCxn id="9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C2DFF3-488D-0546-B414-356425BD415C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6DCCC8-EABB-6846-BD65-C6D538727667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39C0E2C-6507-7143-BD41-500D8BB1D85E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E46F31-091E-3044-B090-E275FC5D9AC0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C68D82-AA21-C942-8B8B-0250BC759014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8CEB80-142A-A242-84E2-42648098200E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B6C9A44-4199-4045-9F89-959217A38A77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E56163-2CE9-2F4F-B63E-F40AEC72A388}"/>
                </a:ext>
              </a:extLst>
            </p:cNvPr>
            <p:cNvCxnSpPr>
              <a:cxnSpLocks/>
              <a:stCxn id="92" idx="2"/>
              <a:endCxn id="8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2F56B11-B21F-A342-95D6-999B985B3894}"/>
                </a:ext>
              </a:extLst>
            </p:cNvPr>
            <p:cNvCxnSpPr>
              <a:cxnSpLocks/>
              <a:stCxn id="92" idx="2"/>
              <a:endCxn id="9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7CB26441-8875-A94E-9C10-169CDB94F494}"/>
              </a:ext>
            </a:extLst>
          </p:cNvPr>
          <p:cNvSpPr txBox="1"/>
          <p:nvPr/>
        </p:nvSpPr>
        <p:spPr>
          <a:xfrm>
            <a:off x="1990" y="4640225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Feature Gen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C1BBF5C-06BC-1343-B998-79CD6D350D1A}"/>
              </a:ext>
            </a:extLst>
          </p:cNvPr>
          <p:cNvCxnSpPr>
            <a:cxnSpLocks/>
          </p:cNvCxnSpPr>
          <p:nvPr/>
        </p:nvCxnSpPr>
        <p:spPr>
          <a:xfrm>
            <a:off x="2172666" y="3818776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8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Molecular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" name="Picture 214">
            <a:extLst>
              <a:ext uri="{FF2B5EF4-FFF2-40B4-BE49-F238E27FC236}">
                <a16:creationId xmlns:a16="http://schemas.microsoft.com/office/drawing/2014/main" id="{B774E57A-B89B-674E-9D31-3F6370BC0B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D7F78614-ED6E-5B48-9F65-0FA1D0500FA3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D7F78614-ED6E-5B48-9F65-0FA1D050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Elbow Connector 216">
            <a:extLst>
              <a:ext uri="{FF2B5EF4-FFF2-40B4-BE49-F238E27FC236}">
                <a16:creationId xmlns:a16="http://schemas.microsoft.com/office/drawing/2014/main" id="{C943CAD5-7063-1742-9429-77A9F6339E5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9" name="Picture 218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FBE18AFA-DF65-2347-953A-A09FE2AF381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p:pic>
        <p:nvPicPr>
          <p:cNvPr id="220" name="Picture 219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24980A75-7CE1-A34E-ADE9-D168C521DE86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A1ADA18B-0C52-144C-BE2F-3DC74E63FFD7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Property</a:t>
            </a:r>
          </a:p>
          <a:p>
            <a:pPr algn="ctr"/>
            <a:r>
              <a:rPr lang="en-US" sz="1000" b="1" dirty="0"/>
              <a:t>Predictor</a:t>
            </a:r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44F527D0-49D7-1B4C-89F6-C4C198A8020A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598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53DA0C4-B8B8-E148-97A2-B7360DB906D2}"/>
              </a:ext>
            </a:extLst>
          </p:cNvPr>
          <p:cNvSpPr/>
          <p:nvPr/>
        </p:nvSpPr>
        <p:spPr>
          <a:xfrm>
            <a:off x="842579" y="3109196"/>
            <a:ext cx="1537177" cy="37488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3662EE-743A-E648-BC12-466A45CE62B0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015453E-6CA0-5649-82F1-6C5945406449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8B4FC7-3E50-4D40-BB75-97A2646A4710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4510D2-B63B-3045-B9E1-94F3970F8918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DB047D-213E-4647-BD4A-FDEB80B934F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0888E46-1B60-5442-814C-31C67528878D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CB013BB-BA25-E947-9336-A58159D79A2D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3512A7F-ED5A-1645-A3C3-BDCEF9FE2687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09A962-D9C7-594F-BC35-575C4A350DA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154D4B-2415-A748-A0C1-04FB127473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DE02DB6-E3BD-2F45-8B9C-FF41BFFBDF8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151A53-3AA5-0841-922C-5677301D036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21A55D-A40A-534F-A675-B3EA4A8DF3B8}"/>
                </a:ext>
              </a:extLst>
            </p:cNvPr>
            <p:cNvCxnSpPr>
              <a:cxnSpLocks/>
              <a:stCxn id="84" idx="6"/>
              <a:endCxn id="8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EEE6A7-38D6-D944-9662-4164DBBBC360}"/>
                </a:ext>
              </a:extLst>
            </p:cNvPr>
            <p:cNvCxnSpPr>
              <a:cxnSpLocks/>
              <a:stCxn id="84" idx="6"/>
              <a:endCxn id="9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906B39-04F4-D14F-BD37-CBEB4B879FF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BF68F9-8CF8-B14C-A1EE-DA3796D6A2D2}"/>
                </a:ext>
              </a:extLst>
            </p:cNvPr>
            <p:cNvCxnSpPr>
              <a:cxnSpLocks/>
              <a:stCxn id="85" idx="6"/>
              <a:endCxn id="8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93AC465-9D14-E94C-A24C-848063430736}"/>
                </a:ext>
              </a:extLst>
            </p:cNvPr>
            <p:cNvCxnSpPr>
              <a:cxnSpLocks/>
              <a:stCxn id="85" idx="6"/>
              <a:endCxn id="9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F0EDB0-7F88-7C4E-8B4E-6BFFA47735AA}"/>
                </a:ext>
              </a:extLst>
            </p:cNvPr>
            <p:cNvCxnSpPr>
              <a:cxnSpLocks/>
              <a:stCxn id="86" idx="6"/>
              <a:endCxn id="8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11AC909-8BBF-C84E-A828-13320CF9B742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041AF6-1CC3-FE4C-9427-0E6BE212A3DF}"/>
                </a:ext>
              </a:extLst>
            </p:cNvPr>
            <p:cNvCxnSpPr>
              <a:cxnSpLocks/>
              <a:stCxn id="86" idx="6"/>
              <a:endCxn id="9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C2DFF3-488D-0546-B414-356425BD415C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6DCCC8-EABB-6846-BD65-C6D538727667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39C0E2C-6507-7143-BD41-500D8BB1D85E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E46F31-091E-3044-B090-E275FC5D9AC0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C68D82-AA21-C942-8B8B-0250BC759014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8CEB80-142A-A242-84E2-42648098200E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B6C9A44-4199-4045-9F89-959217A38A77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E56163-2CE9-2F4F-B63E-F40AEC72A388}"/>
                </a:ext>
              </a:extLst>
            </p:cNvPr>
            <p:cNvCxnSpPr>
              <a:cxnSpLocks/>
              <a:stCxn id="92" idx="2"/>
              <a:endCxn id="8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2F56B11-B21F-A342-95D6-999B985B3894}"/>
                </a:ext>
              </a:extLst>
            </p:cNvPr>
            <p:cNvCxnSpPr>
              <a:cxnSpLocks/>
              <a:stCxn id="92" idx="2"/>
              <a:endCxn id="9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Reconstructed</a:t>
            </a:r>
          </a:p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7364FBF-6D1A-474D-9B3E-073372CAC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2" name="Picture 14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77C6571D-45C0-1A4F-BC5A-4E131B5006E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F26376A3-B912-3243-BAEC-312237645714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Property</a:t>
            </a:r>
          </a:p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Predictor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4A3EB07-6AF3-2F44-A873-D16C09E0375F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11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67E2B036-DBEB-C04D-8F47-64E809DCD71C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Molecular Generation</a:t>
            </a:r>
          </a:p>
        </p:txBody>
      </p:sp>
      <p:pic>
        <p:nvPicPr>
          <p:cNvPr id="206" name="Picture 205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5FAAE255-F0DA-494F-AA04-A2499DF23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8543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C12AA18D-ACFF-DB48-B056-787398ACC9AA}"/>
              </a:ext>
            </a:extLst>
          </p:cNvPr>
          <p:cNvSpPr/>
          <p:nvPr/>
        </p:nvSpPr>
        <p:spPr>
          <a:xfrm rot="16200000">
            <a:off x="3585505" y="4414531"/>
            <a:ext cx="1900231" cy="224368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3DA0C4-B8B8-E148-97A2-B7360DB906D2}"/>
              </a:ext>
            </a:extLst>
          </p:cNvPr>
          <p:cNvSpPr/>
          <p:nvPr/>
        </p:nvSpPr>
        <p:spPr>
          <a:xfrm rot="16200000">
            <a:off x="3783870" y="-303056"/>
            <a:ext cx="1840278" cy="793834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7364FBF-6D1A-474D-9B3E-073372CAC2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2" name="Picture 14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77C6571D-45C0-1A4F-BC5A-4E131B5006E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F26376A3-B912-3243-BAEC-312237645714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Property</a:t>
            </a:r>
          </a:p>
          <a:p>
            <a:pPr algn="ctr"/>
            <a:r>
              <a:rPr lang="en-US" sz="1000" b="1" dirty="0"/>
              <a:t>Predictor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4A3EB07-6AF3-2F44-A873-D16C09E0375F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11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67E2B036-DBEB-C04D-8F47-64E809DCD71C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Molecular Generation</a:t>
            </a:r>
          </a:p>
        </p:txBody>
      </p:sp>
      <p:pic>
        <p:nvPicPr>
          <p:cNvPr id="206" name="Picture 205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5FAAE255-F0DA-494F-AA04-A2499DF23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07A8BDF-4E56-744B-9D26-87D60063DDC9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120" name="Trapezoid 119">
              <a:extLst>
                <a:ext uri="{FF2B5EF4-FFF2-40B4-BE49-F238E27FC236}">
                  <a16:creationId xmlns:a16="http://schemas.microsoft.com/office/drawing/2014/main" id="{2B40099E-9148-E94B-B466-C9A46AAA61A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20A2883A-FE57-7847-A319-DB203948CE0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F5FA5D6-1523-024B-A1C8-0B13FFAFFE72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1CE0D62-EE6C-204E-AE79-3C2615EF1678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4DD3DC5-9911-E74C-8EED-73BD564CC852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FB95B11-41D0-DC4E-AF17-8329F395CD7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304539-6B59-DA4B-B3A2-3029D120C163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3CD24E09-6A1D-A64A-883D-A355D45A6F38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A400078-4768-6340-8B2F-08D05C3DCA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F0A1F44E-4654-B24A-8FC4-F6F4B44D230B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3294B52-F970-1F42-8330-D48261604FED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0D9F733-17A9-9148-A310-7223E5BE3935}"/>
                </a:ext>
              </a:extLst>
            </p:cNvPr>
            <p:cNvCxnSpPr>
              <a:cxnSpLocks/>
              <a:stCxn id="121" idx="6"/>
              <a:endCxn id="127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A4CBEC9-6478-2F40-B582-DF201F18EC71}"/>
                </a:ext>
              </a:extLst>
            </p:cNvPr>
            <p:cNvCxnSpPr>
              <a:cxnSpLocks/>
              <a:stCxn id="121" idx="6"/>
              <a:endCxn id="128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3DA8895-3EEB-B441-81A2-B0124587A9DA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D22CBB9-78AA-074D-9164-23CBCCE3E422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8B0E3CF-B151-E544-AC3F-445D4B755436}"/>
                </a:ext>
              </a:extLst>
            </p:cNvPr>
            <p:cNvCxnSpPr>
              <a:cxnSpLocks/>
              <a:stCxn id="122" idx="6"/>
              <a:endCxn id="128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25489CD-8945-6743-A522-F52F52BA0E8D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A0D557F-0903-624C-BB14-233952469F63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E5B8A3A-FB3E-8A40-AF25-AB546EDDB65A}"/>
                </a:ext>
              </a:extLst>
            </p:cNvPr>
            <p:cNvCxnSpPr>
              <a:cxnSpLocks/>
              <a:stCxn id="123" idx="6"/>
              <a:endCxn id="128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93399CC-8BCA-1943-A7C5-FF57145A8FD3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C77255B-E1A0-6E4E-873D-34A626DCEA4E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2CD0467D-C8A1-E548-BBAD-E94BD391AE8E}"/>
                </a:ext>
              </a:extLst>
            </p:cNvPr>
            <p:cNvCxnSpPr>
              <a:cxnSpLocks/>
              <a:stCxn id="124" idx="6"/>
              <a:endCxn id="128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A0F8886-F187-5744-B28D-BAF5B4B6148F}"/>
                </a:ext>
              </a:extLst>
            </p:cNvPr>
            <p:cNvCxnSpPr>
              <a:cxnSpLocks/>
              <a:stCxn id="125" idx="6"/>
              <a:endCxn id="129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5E1659B-0986-464B-9CA3-91C0D79EDE26}"/>
                </a:ext>
              </a:extLst>
            </p:cNvPr>
            <p:cNvCxnSpPr>
              <a:cxnSpLocks/>
              <a:stCxn id="127" idx="6"/>
              <a:endCxn id="129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A0C0003-4F82-6A42-9F6D-AB9D1937F53F}"/>
                </a:ext>
              </a:extLst>
            </p:cNvPr>
            <p:cNvCxnSpPr>
              <a:cxnSpLocks/>
              <a:stCxn id="128" idx="6"/>
              <a:endCxn id="129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AA58651-2F69-ED43-A76A-D0B5035CE2A3}"/>
                </a:ext>
              </a:extLst>
            </p:cNvPr>
            <p:cNvCxnSpPr>
              <a:cxnSpLocks/>
              <a:stCxn id="125" idx="6"/>
              <a:endCxn id="130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50A17C1-48C0-174D-9088-BF2638411862}"/>
                </a:ext>
              </a:extLst>
            </p:cNvPr>
            <p:cNvCxnSpPr>
              <a:cxnSpLocks/>
              <a:stCxn id="130" idx="2"/>
              <a:endCxn id="127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F618194-EE2D-5E49-9BF5-0D8A451F5110}"/>
                </a:ext>
              </a:extLst>
            </p:cNvPr>
            <p:cNvCxnSpPr>
              <a:cxnSpLocks/>
              <a:stCxn id="130" idx="2"/>
              <a:endCxn id="128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3036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53DA0C4-B8B8-E148-97A2-B7360DB906D2}"/>
              </a:ext>
            </a:extLst>
          </p:cNvPr>
          <p:cNvSpPr/>
          <p:nvPr/>
        </p:nvSpPr>
        <p:spPr>
          <a:xfrm>
            <a:off x="5404680" y="4452568"/>
            <a:ext cx="2316692" cy="19582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3662EE-743A-E648-BC12-466A45CE62B0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015453E-6CA0-5649-82F1-6C5945406449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8B4FC7-3E50-4D40-BB75-97A2646A4710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4510D2-B63B-3045-B9E1-94F3970F8918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DB047D-213E-4647-BD4A-FDEB80B934F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0888E46-1B60-5442-814C-31C67528878D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CB013BB-BA25-E947-9336-A58159D79A2D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3512A7F-ED5A-1645-A3C3-BDCEF9FE2687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09A962-D9C7-594F-BC35-575C4A350DA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154D4B-2415-A748-A0C1-04FB127473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DE02DB6-E3BD-2F45-8B9C-FF41BFFBDF8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151A53-3AA5-0841-922C-5677301D036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21A55D-A40A-534F-A675-B3EA4A8DF3B8}"/>
                </a:ext>
              </a:extLst>
            </p:cNvPr>
            <p:cNvCxnSpPr>
              <a:cxnSpLocks/>
              <a:stCxn id="84" idx="6"/>
              <a:endCxn id="8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EEE6A7-38D6-D944-9662-4164DBBBC360}"/>
                </a:ext>
              </a:extLst>
            </p:cNvPr>
            <p:cNvCxnSpPr>
              <a:cxnSpLocks/>
              <a:stCxn id="84" idx="6"/>
              <a:endCxn id="9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906B39-04F4-D14F-BD37-CBEB4B879FF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BF68F9-8CF8-B14C-A1EE-DA3796D6A2D2}"/>
                </a:ext>
              </a:extLst>
            </p:cNvPr>
            <p:cNvCxnSpPr>
              <a:cxnSpLocks/>
              <a:stCxn id="85" idx="6"/>
              <a:endCxn id="8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93AC465-9D14-E94C-A24C-848063430736}"/>
                </a:ext>
              </a:extLst>
            </p:cNvPr>
            <p:cNvCxnSpPr>
              <a:cxnSpLocks/>
              <a:stCxn id="85" idx="6"/>
              <a:endCxn id="9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F0EDB0-7F88-7C4E-8B4E-6BFFA47735AA}"/>
                </a:ext>
              </a:extLst>
            </p:cNvPr>
            <p:cNvCxnSpPr>
              <a:cxnSpLocks/>
              <a:stCxn id="86" idx="6"/>
              <a:endCxn id="8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11AC909-8BBF-C84E-A828-13320CF9B742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041AF6-1CC3-FE4C-9427-0E6BE212A3DF}"/>
                </a:ext>
              </a:extLst>
            </p:cNvPr>
            <p:cNvCxnSpPr>
              <a:cxnSpLocks/>
              <a:stCxn id="86" idx="6"/>
              <a:endCxn id="9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C2DFF3-488D-0546-B414-356425BD415C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6DCCC8-EABB-6846-BD65-C6D538727667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39C0E2C-6507-7143-BD41-500D8BB1D85E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E46F31-091E-3044-B090-E275FC5D9AC0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C68D82-AA21-C942-8B8B-0250BC759014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8CEB80-142A-A242-84E2-42648098200E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B6C9A44-4199-4045-9F89-959217A38A77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E56163-2CE9-2F4F-B63E-F40AEC72A388}"/>
                </a:ext>
              </a:extLst>
            </p:cNvPr>
            <p:cNvCxnSpPr>
              <a:cxnSpLocks/>
              <a:stCxn id="92" idx="2"/>
              <a:endCxn id="8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2F56B11-B21F-A342-95D6-999B985B3894}"/>
                </a:ext>
              </a:extLst>
            </p:cNvPr>
            <p:cNvCxnSpPr>
              <a:cxnSpLocks/>
              <a:stCxn id="92" idx="2"/>
              <a:endCxn id="9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Reconstructed</a:t>
            </a:r>
          </a:p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SMILES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7364FBF-6D1A-474D-9B3E-073372CAC2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2" name="Picture 14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77C6571D-45C0-1A4F-BC5A-4E131B5006E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F26376A3-B912-3243-BAEC-312237645714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Property</a:t>
            </a:r>
          </a:p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Predictor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4A3EB07-6AF3-2F44-A873-D16C09E0375F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11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67E2B036-DBEB-C04D-8F47-64E809DCD71C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Molecular Generation</a:t>
            </a:r>
          </a:p>
        </p:txBody>
      </p:sp>
      <p:pic>
        <p:nvPicPr>
          <p:cNvPr id="206" name="Picture 205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5FAAE255-F0DA-494F-AA04-A2499DF23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81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53DA0C4-B8B8-E148-97A2-B7360DB906D2}"/>
              </a:ext>
            </a:extLst>
          </p:cNvPr>
          <p:cNvSpPr/>
          <p:nvPr/>
        </p:nvSpPr>
        <p:spPr>
          <a:xfrm>
            <a:off x="6032771" y="1292304"/>
            <a:ext cx="2316692" cy="13428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3662EE-743A-E648-BC12-466A45CE62B0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015453E-6CA0-5649-82F1-6C5945406449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8B4FC7-3E50-4D40-BB75-97A2646A4710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4510D2-B63B-3045-B9E1-94F3970F8918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DB047D-213E-4647-BD4A-FDEB80B934F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0888E46-1B60-5442-814C-31C67528878D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CB013BB-BA25-E947-9336-A58159D79A2D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3512A7F-ED5A-1645-A3C3-BDCEF9FE2687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09A962-D9C7-594F-BC35-575C4A350DA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154D4B-2415-A748-A0C1-04FB127473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DE02DB6-E3BD-2F45-8B9C-FF41BFFBDF8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151A53-3AA5-0841-922C-5677301D036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21A55D-A40A-534F-A675-B3EA4A8DF3B8}"/>
                </a:ext>
              </a:extLst>
            </p:cNvPr>
            <p:cNvCxnSpPr>
              <a:cxnSpLocks/>
              <a:stCxn id="84" idx="6"/>
              <a:endCxn id="8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EEE6A7-38D6-D944-9662-4164DBBBC360}"/>
                </a:ext>
              </a:extLst>
            </p:cNvPr>
            <p:cNvCxnSpPr>
              <a:cxnSpLocks/>
              <a:stCxn id="84" idx="6"/>
              <a:endCxn id="9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906B39-04F4-D14F-BD37-CBEB4B879FF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BF68F9-8CF8-B14C-A1EE-DA3796D6A2D2}"/>
                </a:ext>
              </a:extLst>
            </p:cNvPr>
            <p:cNvCxnSpPr>
              <a:cxnSpLocks/>
              <a:stCxn id="85" idx="6"/>
              <a:endCxn id="8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93AC465-9D14-E94C-A24C-848063430736}"/>
                </a:ext>
              </a:extLst>
            </p:cNvPr>
            <p:cNvCxnSpPr>
              <a:cxnSpLocks/>
              <a:stCxn id="85" idx="6"/>
              <a:endCxn id="9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F0EDB0-7F88-7C4E-8B4E-6BFFA47735AA}"/>
                </a:ext>
              </a:extLst>
            </p:cNvPr>
            <p:cNvCxnSpPr>
              <a:cxnSpLocks/>
              <a:stCxn id="86" idx="6"/>
              <a:endCxn id="8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11AC909-8BBF-C84E-A828-13320CF9B742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041AF6-1CC3-FE4C-9427-0E6BE212A3DF}"/>
                </a:ext>
              </a:extLst>
            </p:cNvPr>
            <p:cNvCxnSpPr>
              <a:cxnSpLocks/>
              <a:stCxn id="86" idx="6"/>
              <a:endCxn id="9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C2DFF3-488D-0546-B414-356425BD415C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6DCCC8-EABB-6846-BD65-C6D538727667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39C0E2C-6507-7143-BD41-500D8BB1D85E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E46F31-091E-3044-B090-E275FC5D9AC0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C68D82-AA21-C942-8B8B-0250BC759014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8CEB80-142A-A242-84E2-42648098200E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B6C9A44-4199-4045-9F89-959217A38A77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E56163-2CE9-2F4F-B63E-F40AEC72A388}"/>
                </a:ext>
              </a:extLst>
            </p:cNvPr>
            <p:cNvCxnSpPr>
              <a:cxnSpLocks/>
              <a:stCxn id="92" idx="2"/>
              <a:endCxn id="8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2F56B11-B21F-A342-95D6-999B985B3894}"/>
                </a:ext>
              </a:extLst>
            </p:cNvPr>
            <p:cNvCxnSpPr>
              <a:cxnSpLocks/>
              <a:stCxn id="92" idx="2"/>
              <a:endCxn id="9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Reconstructed</a:t>
            </a:r>
          </a:p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SMILES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7364FBF-6D1A-474D-9B3E-073372CAC2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2" name="Picture 14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77C6571D-45C0-1A4F-BC5A-4E131B5006E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F26376A3-B912-3243-BAEC-312237645714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Property</a:t>
            </a:r>
          </a:p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Predictor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4A3EB07-6AF3-2F44-A873-D16C09E0375F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11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67E2B036-DBEB-C04D-8F47-64E809DCD71C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Molecular Generation</a:t>
            </a:r>
          </a:p>
        </p:txBody>
      </p:sp>
      <p:pic>
        <p:nvPicPr>
          <p:cNvPr id="206" name="Picture 205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5FAAE255-F0DA-494F-AA04-A2499DF23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4431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53DA0C4-B8B8-E148-97A2-B7360DB906D2}"/>
              </a:ext>
            </a:extLst>
          </p:cNvPr>
          <p:cNvSpPr/>
          <p:nvPr/>
        </p:nvSpPr>
        <p:spPr>
          <a:xfrm>
            <a:off x="842579" y="2944837"/>
            <a:ext cx="1537177" cy="39131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3662EE-743A-E648-BC12-466A45CE62B0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015453E-6CA0-5649-82F1-6C5945406449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8B4FC7-3E50-4D40-BB75-97A2646A4710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4510D2-B63B-3045-B9E1-94F3970F8918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DB047D-213E-4647-BD4A-FDEB80B934F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0888E46-1B60-5442-814C-31C67528878D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CB013BB-BA25-E947-9336-A58159D79A2D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3512A7F-ED5A-1645-A3C3-BDCEF9FE2687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09A962-D9C7-594F-BC35-575C4A350DA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154D4B-2415-A748-A0C1-04FB127473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DE02DB6-E3BD-2F45-8B9C-FF41BFFBDF8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151A53-3AA5-0841-922C-5677301D036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21A55D-A40A-534F-A675-B3EA4A8DF3B8}"/>
                </a:ext>
              </a:extLst>
            </p:cNvPr>
            <p:cNvCxnSpPr>
              <a:cxnSpLocks/>
              <a:stCxn id="84" idx="6"/>
              <a:endCxn id="8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EEE6A7-38D6-D944-9662-4164DBBBC360}"/>
                </a:ext>
              </a:extLst>
            </p:cNvPr>
            <p:cNvCxnSpPr>
              <a:cxnSpLocks/>
              <a:stCxn id="84" idx="6"/>
              <a:endCxn id="9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906B39-04F4-D14F-BD37-CBEB4B879FF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BF68F9-8CF8-B14C-A1EE-DA3796D6A2D2}"/>
                </a:ext>
              </a:extLst>
            </p:cNvPr>
            <p:cNvCxnSpPr>
              <a:cxnSpLocks/>
              <a:stCxn id="85" idx="6"/>
              <a:endCxn id="8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93AC465-9D14-E94C-A24C-848063430736}"/>
                </a:ext>
              </a:extLst>
            </p:cNvPr>
            <p:cNvCxnSpPr>
              <a:cxnSpLocks/>
              <a:stCxn id="85" idx="6"/>
              <a:endCxn id="9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F0EDB0-7F88-7C4E-8B4E-6BFFA47735AA}"/>
                </a:ext>
              </a:extLst>
            </p:cNvPr>
            <p:cNvCxnSpPr>
              <a:cxnSpLocks/>
              <a:stCxn id="86" idx="6"/>
              <a:endCxn id="8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11AC909-8BBF-C84E-A828-13320CF9B742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041AF6-1CC3-FE4C-9427-0E6BE212A3DF}"/>
                </a:ext>
              </a:extLst>
            </p:cNvPr>
            <p:cNvCxnSpPr>
              <a:cxnSpLocks/>
              <a:stCxn id="86" idx="6"/>
              <a:endCxn id="9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C2DFF3-488D-0546-B414-356425BD415C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6DCCC8-EABB-6846-BD65-C6D538727667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39C0E2C-6507-7143-BD41-500D8BB1D85E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E46F31-091E-3044-B090-E275FC5D9AC0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C68D82-AA21-C942-8B8B-0250BC759014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8CEB80-142A-A242-84E2-42648098200E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B6C9A44-4199-4045-9F89-959217A38A77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E56163-2CE9-2F4F-B63E-F40AEC72A388}"/>
                </a:ext>
              </a:extLst>
            </p:cNvPr>
            <p:cNvCxnSpPr>
              <a:cxnSpLocks/>
              <a:stCxn id="92" idx="2"/>
              <a:endCxn id="8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2F56B11-B21F-A342-95D6-999B985B3894}"/>
                </a:ext>
              </a:extLst>
            </p:cNvPr>
            <p:cNvCxnSpPr>
              <a:cxnSpLocks/>
              <a:stCxn id="92" idx="2"/>
              <a:endCxn id="9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Reconstructed</a:t>
            </a:r>
          </a:p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7364FBF-6D1A-474D-9B3E-073372CAC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2" name="Picture 14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77C6571D-45C0-1A4F-BC5A-4E131B5006E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F26376A3-B912-3243-BAEC-312237645714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Property</a:t>
            </a:r>
          </a:p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Predictor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4A3EB07-6AF3-2F44-A873-D16C09E0375F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11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67E2B036-DBEB-C04D-8F47-64E809DCD71C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Molecular Generation</a:t>
            </a:r>
          </a:p>
        </p:txBody>
      </p:sp>
      <p:pic>
        <p:nvPicPr>
          <p:cNvPr id="206" name="Picture 205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5FAAE255-F0DA-494F-AA04-A2499DF23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09FF8DA2-2ED5-574F-9724-8ABB64ADAAF2}"/>
              </a:ext>
            </a:extLst>
          </p:cNvPr>
          <p:cNvSpPr txBox="1"/>
          <p:nvPr/>
        </p:nvSpPr>
        <p:spPr>
          <a:xfrm>
            <a:off x="358003" y="1722501"/>
            <a:ext cx="25853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Use Cases 1 and 2</a:t>
            </a:r>
          </a:p>
          <a:p>
            <a:pPr algn="ctr"/>
            <a:r>
              <a:rPr lang="en-US" sz="1400" dirty="0"/>
              <a:t>Relate chemical properties/structure to plasticizing likelihood</a:t>
            </a:r>
          </a:p>
        </p:txBody>
      </p:sp>
    </p:spTree>
    <p:extLst>
      <p:ext uri="{BB962C8B-B14F-4D97-AF65-F5344CB8AC3E}">
        <p14:creationId xmlns:p14="http://schemas.microsoft.com/office/powerpoint/2010/main" val="739477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_Std-Angle-ADA" id="{4D892659-2595-7347-94A2-A6B477FE98CA}" vid="{71717E58-B8EA-7843-9EAC-B7C0A6C5F90F}"/>
    </a:ext>
  </a:extLst>
</a:theme>
</file>

<file path=ppt/theme/theme2.xml><?xml version="1.0" encoding="utf-8"?>
<a:theme xmlns:a="http://schemas.openxmlformats.org/drawingml/2006/main" name="1_Custom Design">
  <a:themeElements>
    <a:clrScheme name=" 2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_Std-Angle-ADA" id="{4D892659-2595-7347-94A2-A6B477FE98CA}" vid="{A5DB794E-906C-1541-8BB4-2E7CF79B5C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875</TotalTime>
  <Words>823</Words>
  <Application>Microsoft Macintosh PowerPoint</Application>
  <PresentationFormat>On-screen Show (4:3)</PresentationFormat>
  <Paragraphs>287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Cambria Math</vt:lpstr>
      <vt:lpstr>Lucida Grande</vt:lpstr>
      <vt:lpstr>Office Theme</vt:lpstr>
      <vt:lpstr>1_Custom Design</vt:lpstr>
      <vt:lpstr>Updates for Cargill 5/07/20</vt:lpstr>
      <vt:lpstr>Feature Generation Pipeline</vt:lpstr>
      <vt:lpstr>Feature Generation Pipeline</vt:lpstr>
      <vt:lpstr>Proposed Learning Pipeline</vt:lpstr>
      <vt:lpstr>Proposed Learning Pipeline</vt:lpstr>
      <vt:lpstr>Proposed Learning Pipeline</vt:lpstr>
      <vt:lpstr>Proposed Learning Pipeline</vt:lpstr>
      <vt:lpstr>Proposed Learning Pipeline</vt:lpstr>
      <vt:lpstr>Proposed Learning Pipeline</vt:lpstr>
      <vt:lpstr>Plasticizer Likelihood Function</vt:lpstr>
      <vt:lpstr>Plasticizer Likelihood Function</vt:lpstr>
      <vt:lpstr>Plasticizer Likelihood Function</vt:lpstr>
      <vt:lpstr>Plasticizer Likelihood Function</vt:lpstr>
      <vt:lpstr>Testing  θ ̂_plasticizer  on GDB-17</vt:lpstr>
      <vt:lpstr>Testing  θ ̂_plasticizer  on GDB-17</vt:lpstr>
      <vt:lpstr>Testing  θ ̂_plasticizer  on PubChem</vt:lpstr>
      <vt:lpstr>Plasticizer Similarity with DEHP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for Cargill 4/30/20</dc:title>
  <dc:creator>Orion Dollar</dc:creator>
  <cp:lastModifiedBy>Orion Dollar</cp:lastModifiedBy>
  <cp:revision>55</cp:revision>
  <dcterms:created xsi:type="dcterms:W3CDTF">2020-04-28T19:10:12Z</dcterms:created>
  <dcterms:modified xsi:type="dcterms:W3CDTF">2020-05-07T18:42:04Z</dcterms:modified>
</cp:coreProperties>
</file>